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Archivo Black" charset="1" panose="020B0A03020202020B04"/>
      <p:regular r:id="rId13"/>
    </p:embeddedFont>
    <p:embeddedFont>
      <p:font typeface="Slopes" charset="1" panose="00000000000000000000"/>
      <p:regular r:id="rId14"/>
    </p:embeddedFont>
    <p:embeddedFont>
      <p:font typeface="Montserrat Light" charset="1" panose="00000400000000000000"/>
      <p:regular r:id="rId15"/>
    </p:embeddedFont>
    <p:embeddedFont>
      <p:font typeface="Montserrat Light Bold" charset="1" panose="00000800000000000000"/>
      <p:regular r:id="rId16"/>
    </p:embeddedFont>
    <p:embeddedFont>
      <p:font typeface="Montserrat Classic Bold" charset="1" panose="000008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2.png>
</file>

<file path=ppt/media/image3.jpeg>
</file>

<file path=ppt/media/image4.png>
</file>

<file path=ppt/media/image5.png>
</file>

<file path=ppt/media/image6.png>
</file>

<file path=ppt/media/image7.sv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4.png" Type="http://schemas.openxmlformats.org/officeDocument/2006/relationships/image"/><Relationship Id="rId4" Target="../media/image3.jpe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4.png" Type="http://schemas.openxmlformats.org/officeDocument/2006/relationships/image"/><Relationship Id="rId4"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8.jpeg" Type="http://schemas.openxmlformats.org/officeDocument/2006/relationships/image"/><Relationship Id="rId4" Target="../media/image3.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55" t="0" r="-555" b="0"/>
            </a:stretch>
          </a:blipFill>
        </p:spPr>
      </p:sp>
      <p:sp>
        <p:nvSpPr>
          <p:cNvPr name="Freeform 3" id="3"/>
          <p:cNvSpPr/>
          <p:nvPr/>
        </p:nvSpPr>
        <p:spPr>
          <a:xfrm flipH="false" flipV="false" rot="-4521330">
            <a:off x="4522202" y="1734737"/>
            <a:ext cx="14167639" cy="7119239"/>
          </a:xfrm>
          <a:custGeom>
            <a:avLst/>
            <a:gdLst/>
            <a:ahLst/>
            <a:cxnLst/>
            <a:rect r="r" b="b" t="t" l="l"/>
            <a:pathLst>
              <a:path h="7119239" w="14167639">
                <a:moveTo>
                  <a:pt x="0" y="0"/>
                </a:moveTo>
                <a:lnTo>
                  <a:pt x="14167639" y="0"/>
                </a:lnTo>
                <a:lnTo>
                  <a:pt x="14167639" y="7119238"/>
                </a:lnTo>
                <a:lnTo>
                  <a:pt x="0" y="7119238"/>
                </a:lnTo>
                <a:lnTo>
                  <a:pt x="0" y="0"/>
                </a:lnTo>
                <a:close/>
              </a:path>
            </a:pathLst>
          </a:custGeom>
          <a:blipFill>
            <a:blip r:embed="rId3"/>
            <a:stretch>
              <a:fillRect l="0" t="0" r="0" b="0"/>
            </a:stretch>
          </a:blipFill>
        </p:spPr>
      </p:sp>
      <p:grpSp>
        <p:nvGrpSpPr>
          <p:cNvPr name="Group 4" id="4"/>
          <p:cNvGrpSpPr/>
          <p:nvPr/>
        </p:nvGrpSpPr>
        <p:grpSpPr>
          <a:xfrm rot="0">
            <a:off x="9589607" y="0"/>
            <a:ext cx="8698393" cy="10400373"/>
            <a:chOff x="0" y="0"/>
            <a:chExt cx="8603361" cy="10286746"/>
          </a:xfrm>
        </p:grpSpPr>
        <p:sp>
          <p:nvSpPr>
            <p:cNvPr name="Freeform 5" id="5"/>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4"/>
              <a:stretch>
                <a:fillRect l="-114889" t="0" r="-63" b="0"/>
              </a:stretch>
            </a:blipFill>
          </p:spPr>
        </p:sp>
      </p:grpSp>
      <p:grpSp>
        <p:nvGrpSpPr>
          <p:cNvPr name="Group 6" id="6"/>
          <p:cNvGrpSpPr/>
          <p:nvPr/>
        </p:nvGrpSpPr>
        <p:grpSpPr>
          <a:xfrm rot="0">
            <a:off x="4191521" y="3349077"/>
            <a:ext cx="9904959" cy="3588846"/>
            <a:chOff x="0" y="0"/>
            <a:chExt cx="2608713" cy="945211"/>
          </a:xfrm>
        </p:grpSpPr>
        <p:sp>
          <p:nvSpPr>
            <p:cNvPr name="Freeform 7" id="7"/>
            <p:cNvSpPr/>
            <p:nvPr/>
          </p:nvSpPr>
          <p:spPr>
            <a:xfrm flipH="false" flipV="false" rot="0">
              <a:off x="0" y="0"/>
              <a:ext cx="2608713" cy="945211"/>
            </a:xfrm>
            <a:custGeom>
              <a:avLst/>
              <a:gdLst/>
              <a:ahLst/>
              <a:cxnLst/>
              <a:rect r="r" b="b" t="t" l="l"/>
              <a:pathLst>
                <a:path h="945211" w="2608713">
                  <a:moveTo>
                    <a:pt x="0" y="0"/>
                  </a:moveTo>
                  <a:lnTo>
                    <a:pt x="2608713" y="0"/>
                  </a:lnTo>
                  <a:lnTo>
                    <a:pt x="2608713" y="945211"/>
                  </a:lnTo>
                  <a:lnTo>
                    <a:pt x="0" y="945211"/>
                  </a:lnTo>
                  <a:close/>
                </a:path>
              </a:pathLst>
            </a:custGeom>
            <a:solidFill>
              <a:srgbClr val="FFFFFF"/>
            </a:solidFill>
          </p:spPr>
        </p:sp>
        <p:sp>
          <p:nvSpPr>
            <p:cNvPr name="TextBox 8" id="8"/>
            <p:cNvSpPr txBox="true"/>
            <p:nvPr/>
          </p:nvSpPr>
          <p:spPr>
            <a:xfrm>
              <a:off x="0" y="-19050"/>
              <a:ext cx="2608713" cy="964261"/>
            </a:xfrm>
            <a:prstGeom prst="rect">
              <a:avLst/>
            </a:prstGeom>
          </p:spPr>
          <p:txBody>
            <a:bodyPr anchor="ctr" rtlCol="false" tIns="50800" lIns="50800" bIns="50800" rIns="50800"/>
            <a:lstStyle/>
            <a:p>
              <a:pPr algn="ctr">
                <a:lnSpc>
                  <a:spcPts val="2859"/>
                </a:lnSpc>
              </a:pPr>
            </a:p>
          </p:txBody>
        </p:sp>
      </p:grpSp>
      <p:sp>
        <p:nvSpPr>
          <p:cNvPr name="Freeform 9" id="9"/>
          <p:cNvSpPr/>
          <p:nvPr/>
        </p:nvSpPr>
        <p:spPr>
          <a:xfrm flipH="false" flipV="false" rot="0">
            <a:off x="4191521" y="6937923"/>
            <a:ext cx="9904959" cy="680751"/>
          </a:xfrm>
          <a:custGeom>
            <a:avLst/>
            <a:gdLst/>
            <a:ahLst/>
            <a:cxnLst/>
            <a:rect r="r" b="b" t="t" l="l"/>
            <a:pathLst>
              <a:path h="680751" w="9904959">
                <a:moveTo>
                  <a:pt x="0" y="0"/>
                </a:moveTo>
                <a:lnTo>
                  <a:pt x="9904958" y="0"/>
                </a:lnTo>
                <a:lnTo>
                  <a:pt x="9904958" y="680752"/>
                </a:lnTo>
                <a:lnTo>
                  <a:pt x="0" y="680752"/>
                </a:lnTo>
                <a:lnTo>
                  <a:pt x="0" y="0"/>
                </a:lnTo>
                <a:close/>
              </a:path>
            </a:pathLst>
          </a:custGeom>
          <a:blipFill>
            <a:blip r:embed="rId5"/>
            <a:stretch>
              <a:fillRect l="0" t="-187363" r="0" b="0"/>
            </a:stretch>
          </a:blipFill>
        </p:spPr>
      </p:sp>
      <p:sp>
        <p:nvSpPr>
          <p:cNvPr name="TextBox 10" id="10"/>
          <p:cNvSpPr txBox="true"/>
          <p:nvPr/>
        </p:nvSpPr>
        <p:spPr>
          <a:xfrm rot="0">
            <a:off x="4191521" y="4289411"/>
            <a:ext cx="9904959" cy="2552815"/>
          </a:xfrm>
          <a:prstGeom prst="rect">
            <a:avLst/>
          </a:prstGeom>
        </p:spPr>
        <p:txBody>
          <a:bodyPr anchor="t" rtlCol="false" tIns="0" lIns="0" bIns="0" rIns="0">
            <a:spAutoFit/>
          </a:bodyPr>
          <a:lstStyle/>
          <a:p>
            <a:pPr algn="ctr">
              <a:lnSpc>
                <a:spcPts val="7366"/>
              </a:lnSpc>
            </a:pPr>
            <a:r>
              <a:rPr lang="en-US" sz="7753" spc="108">
                <a:solidFill>
                  <a:srgbClr val="040506"/>
                </a:solidFill>
                <a:latin typeface="Archivo Black"/>
                <a:ea typeface="Archivo Black"/>
                <a:cs typeface="Archivo Black"/>
                <a:sym typeface="Archivo Black"/>
              </a:rPr>
              <a:t>RESTOCONNECT</a:t>
            </a:r>
          </a:p>
          <a:p>
            <a:pPr algn="ctr">
              <a:lnSpc>
                <a:spcPts val="2901"/>
              </a:lnSpc>
            </a:pPr>
            <a:r>
              <a:rPr lang="en-US" sz="3054" spc="42">
                <a:solidFill>
                  <a:srgbClr val="040506"/>
                </a:solidFill>
                <a:latin typeface="Slopes"/>
                <a:ea typeface="Slopes"/>
                <a:cs typeface="Slopes"/>
                <a:sym typeface="Slopes"/>
              </a:rPr>
              <a:t>-SEAMLESS DINING, EFFORTLESS MANAGEMENT </a:t>
            </a:r>
          </a:p>
          <a:p>
            <a:pPr algn="ctr">
              <a:lnSpc>
                <a:spcPts val="9170"/>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2925483">
            <a:off x="5978889" y="4633519"/>
            <a:ext cx="15026802" cy="1591351"/>
          </a:xfrm>
          <a:custGeom>
            <a:avLst/>
            <a:gdLst/>
            <a:ahLst/>
            <a:cxnLst/>
            <a:rect r="r" b="b" t="t" l="l"/>
            <a:pathLst>
              <a:path h="1591351" w="15026802">
                <a:moveTo>
                  <a:pt x="0" y="0"/>
                </a:moveTo>
                <a:lnTo>
                  <a:pt x="15026802" y="0"/>
                </a:lnTo>
                <a:lnTo>
                  <a:pt x="15026802" y="1591350"/>
                </a:lnTo>
                <a:lnTo>
                  <a:pt x="0" y="1591350"/>
                </a:lnTo>
                <a:lnTo>
                  <a:pt x="0" y="0"/>
                </a:lnTo>
                <a:close/>
              </a:path>
            </a:pathLst>
          </a:custGeom>
          <a:blipFill>
            <a:blip r:embed="rId3"/>
            <a:stretch>
              <a:fillRect l="0" t="-86495" r="0" b="0"/>
            </a:stretch>
          </a:blipFill>
        </p:spPr>
      </p:sp>
      <p:grpSp>
        <p:nvGrpSpPr>
          <p:cNvPr name="Group 4" id="4"/>
          <p:cNvGrpSpPr>
            <a:grpSpLocks noChangeAspect="true"/>
          </p:cNvGrpSpPr>
          <p:nvPr/>
        </p:nvGrpSpPr>
        <p:grpSpPr>
          <a:xfrm rot="0">
            <a:off x="9046979" y="0"/>
            <a:ext cx="9241021" cy="10396149"/>
            <a:chOff x="0" y="0"/>
            <a:chExt cx="5370413" cy="6041715"/>
          </a:xfrm>
        </p:grpSpPr>
        <p:sp>
          <p:nvSpPr>
            <p:cNvPr name="Freeform 5" id="5"/>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solidFill>
              <a:srgbClr val="000000"/>
            </a:solidFill>
          </p:spPr>
        </p:sp>
        <p:sp>
          <p:nvSpPr>
            <p:cNvPr name="Freeform 6" id="6"/>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blipFill>
              <a:blip r:embed="rId4"/>
              <a:stretch>
                <a:fillRect l="-84542" t="0" r="-17680" b="0"/>
              </a:stretch>
            </a:blipFill>
          </p:spPr>
        </p:sp>
      </p:grpSp>
      <p:grpSp>
        <p:nvGrpSpPr>
          <p:cNvPr name="Group 7" id="7"/>
          <p:cNvGrpSpPr/>
          <p:nvPr/>
        </p:nvGrpSpPr>
        <p:grpSpPr>
          <a:xfrm rot="0">
            <a:off x="-3950263" y="803081"/>
            <a:ext cx="15859325" cy="2258023"/>
            <a:chOff x="0" y="0"/>
            <a:chExt cx="1537211" cy="218865"/>
          </a:xfrm>
        </p:grpSpPr>
        <p:sp>
          <p:nvSpPr>
            <p:cNvPr name="Freeform 8" id="8"/>
            <p:cNvSpPr/>
            <p:nvPr/>
          </p:nvSpPr>
          <p:spPr>
            <a:xfrm flipH="false" flipV="false" rot="0">
              <a:off x="0" y="0"/>
              <a:ext cx="1537211" cy="218865"/>
            </a:xfrm>
            <a:custGeom>
              <a:avLst/>
              <a:gdLst/>
              <a:ahLst/>
              <a:cxnLst/>
              <a:rect r="r" b="b" t="t" l="l"/>
              <a:pathLst>
                <a:path h="218865" w="1537211">
                  <a:moveTo>
                    <a:pt x="1334011" y="0"/>
                  </a:moveTo>
                  <a:lnTo>
                    <a:pt x="0" y="0"/>
                  </a:lnTo>
                  <a:lnTo>
                    <a:pt x="203200" y="218865"/>
                  </a:lnTo>
                  <a:lnTo>
                    <a:pt x="1537211" y="218865"/>
                  </a:lnTo>
                  <a:lnTo>
                    <a:pt x="1334011" y="0"/>
                  </a:lnTo>
                  <a:close/>
                </a:path>
              </a:pathLst>
            </a:custGeom>
            <a:solidFill>
              <a:srgbClr val="010101"/>
            </a:solidFill>
            <a:ln cap="sq">
              <a:noFill/>
              <a:prstDash val="solid"/>
              <a:miter/>
            </a:ln>
          </p:spPr>
        </p:sp>
        <p:sp>
          <p:nvSpPr>
            <p:cNvPr name="TextBox 9" id="9"/>
            <p:cNvSpPr txBox="true"/>
            <p:nvPr/>
          </p:nvSpPr>
          <p:spPr>
            <a:xfrm>
              <a:off x="101600" y="-19050"/>
              <a:ext cx="1334011" cy="237915"/>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10" id="10"/>
          <p:cNvSpPr/>
          <p:nvPr/>
        </p:nvSpPr>
        <p:spPr>
          <a:xfrm flipH="false" flipV="false" rot="0">
            <a:off x="224377" y="3573695"/>
            <a:ext cx="12291038" cy="5684605"/>
          </a:xfrm>
          <a:custGeom>
            <a:avLst/>
            <a:gdLst/>
            <a:ahLst/>
            <a:cxnLst/>
            <a:rect r="r" b="b" t="t" l="l"/>
            <a:pathLst>
              <a:path h="5684605" w="12291038">
                <a:moveTo>
                  <a:pt x="0" y="0"/>
                </a:moveTo>
                <a:lnTo>
                  <a:pt x="12291038" y="0"/>
                </a:lnTo>
                <a:lnTo>
                  <a:pt x="12291038" y="5684605"/>
                </a:lnTo>
                <a:lnTo>
                  <a:pt x="0" y="568460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1" id="11"/>
          <p:cNvSpPr txBox="true"/>
          <p:nvPr/>
        </p:nvSpPr>
        <p:spPr>
          <a:xfrm rot="0">
            <a:off x="584958" y="4681316"/>
            <a:ext cx="11569877" cy="4256920"/>
          </a:xfrm>
          <a:prstGeom prst="rect">
            <a:avLst/>
          </a:prstGeom>
        </p:spPr>
        <p:txBody>
          <a:bodyPr anchor="t" rtlCol="false" tIns="0" lIns="0" bIns="0" rIns="0">
            <a:spAutoFit/>
          </a:bodyPr>
          <a:lstStyle/>
          <a:p>
            <a:pPr algn="ctr">
              <a:lnSpc>
                <a:spcPts val="3357"/>
              </a:lnSpc>
            </a:pPr>
            <a:r>
              <a:rPr lang="en-US" sz="2433" spc="238">
                <a:solidFill>
                  <a:srgbClr val="000000"/>
                </a:solidFill>
                <a:latin typeface="Montserrat Light"/>
                <a:ea typeface="Montserrat Light"/>
                <a:cs typeface="Montserrat Light"/>
                <a:sym typeface="Montserrat Light"/>
              </a:rPr>
              <a:t>RestoConnect is a multi-restaurant management system designed to provide a centralized platform for efficiently managing and digitalizing the management. It offers an easy solution for menu management, customer feedback, reservation handling, and staff tracking across multiple locations. Built using the JS stack, RestoConnect ensures secure and easy connectivity between the front-end and back-end, delivering a reliable solution for modern restaurants.</a:t>
            </a:r>
          </a:p>
          <a:p>
            <a:pPr algn="ctr">
              <a:lnSpc>
                <a:spcPts val="3633"/>
              </a:lnSpc>
            </a:pPr>
          </a:p>
          <a:p>
            <a:pPr algn="ctr" marL="0" indent="0" lvl="0">
              <a:lnSpc>
                <a:spcPts val="3633"/>
              </a:lnSpc>
              <a:spcBef>
                <a:spcPct val="0"/>
              </a:spcBef>
            </a:pPr>
          </a:p>
        </p:txBody>
      </p:sp>
      <p:sp>
        <p:nvSpPr>
          <p:cNvPr name="TextBox 12" id="12"/>
          <p:cNvSpPr txBox="true"/>
          <p:nvPr/>
        </p:nvSpPr>
        <p:spPr>
          <a:xfrm rot="0">
            <a:off x="2122031" y="1304859"/>
            <a:ext cx="7416941" cy="1132046"/>
          </a:xfrm>
          <a:prstGeom prst="rect">
            <a:avLst/>
          </a:prstGeom>
        </p:spPr>
        <p:txBody>
          <a:bodyPr anchor="t" rtlCol="false" tIns="0" lIns="0" bIns="0" rIns="0">
            <a:spAutoFit/>
          </a:bodyPr>
          <a:lstStyle/>
          <a:p>
            <a:pPr algn="ctr" marL="0" indent="0" lvl="0">
              <a:lnSpc>
                <a:spcPts val="9286"/>
              </a:lnSpc>
              <a:spcBef>
                <a:spcPct val="0"/>
              </a:spcBef>
            </a:pPr>
            <a:r>
              <a:rPr lang="en-US" sz="6729" spc="53">
                <a:solidFill>
                  <a:srgbClr val="FFFFFF"/>
                </a:solidFill>
                <a:latin typeface="Archivo Black"/>
                <a:ea typeface="Archivo Black"/>
                <a:cs typeface="Archivo Black"/>
                <a:sym typeface="Archivo Black"/>
              </a:rPr>
              <a:t>ABSTRACT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sp>
        <p:nvSpPr>
          <p:cNvPr name="Freeform 3" id="3"/>
          <p:cNvSpPr/>
          <p:nvPr/>
        </p:nvSpPr>
        <p:spPr>
          <a:xfrm flipH="false" flipV="false" rot="2925483">
            <a:off x="5978889" y="4633519"/>
            <a:ext cx="15026802" cy="1591351"/>
          </a:xfrm>
          <a:custGeom>
            <a:avLst/>
            <a:gdLst/>
            <a:ahLst/>
            <a:cxnLst/>
            <a:rect r="r" b="b" t="t" l="l"/>
            <a:pathLst>
              <a:path h="1591351" w="15026802">
                <a:moveTo>
                  <a:pt x="0" y="0"/>
                </a:moveTo>
                <a:lnTo>
                  <a:pt x="15026802" y="0"/>
                </a:lnTo>
                <a:lnTo>
                  <a:pt x="15026802" y="1591350"/>
                </a:lnTo>
                <a:lnTo>
                  <a:pt x="0" y="1591350"/>
                </a:lnTo>
                <a:lnTo>
                  <a:pt x="0" y="0"/>
                </a:lnTo>
                <a:close/>
              </a:path>
            </a:pathLst>
          </a:custGeom>
          <a:blipFill>
            <a:blip r:embed="rId3"/>
            <a:stretch>
              <a:fillRect l="0" t="-86495" r="0" b="0"/>
            </a:stretch>
          </a:blipFill>
        </p:spPr>
      </p:sp>
      <p:grpSp>
        <p:nvGrpSpPr>
          <p:cNvPr name="Group 4" id="4"/>
          <p:cNvGrpSpPr>
            <a:grpSpLocks noChangeAspect="true"/>
          </p:cNvGrpSpPr>
          <p:nvPr/>
        </p:nvGrpSpPr>
        <p:grpSpPr>
          <a:xfrm rot="0">
            <a:off x="9046979" y="0"/>
            <a:ext cx="9241021" cy="10396149"/>
            <a:chOff x="0" y="0"/>
            <a:chExt cx="5370413" cy="6041715"/>
          </a:xfrm>
        </p:grpSpPr>
        <p:sp>
          <p:nvSpPr>
            <p:cNvPr name="Freeform 5" id="5"/>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solidFill>
              <a:srgbClr val="000000"/>
            </a:solidFill>
          </p:spPr>
        </p:sp>
        <p:sp>
          <p:nvSpPr>
            <p:cNvPr name="Freeform 6" id="6"/>
            <p:cNvSpPr/>
            <p:nvPr/>
          </p:nvSpPr>
          <p:spPr>
            <a:xfrm flipH="false" flipV="false" rot="0">
              <a:off x="0" y="0"/>
              <a:ext cx="5370413" cy="6041715"/>
            </a:xfrm>
            <a:custGeom>
              <a:avLst/>
              <a:gdLst/>
              <a:ahLst/>
              <a:cxnLst/>
              <a:rect r="r" b="b" t="t" l="l"/>
              <a:pathLst>
                <a:path h="6041715" w="5370413">
                  <a:moveTo>
                    <a:pt x="5370413" y="0"/>
                  </a:moveTo>
                  <a:lnTo>
                    <a:pt x="5370413" y="6041715"/>
                  </a:lnTo>
                  <a:cubicBezTo>
                    <a:pt x="3580275" y="4027810"/>
                    <a:pt x="1790138" y="2013905"/>
                    <a:pt x="0" y="0"/>
                  </a:cubicBezTo>
                  <a:lnTo>
                    <a:pt x="5370413" y="0"/>
                  </a:lnTo>
                  <a:close/>
                </a:path>
              </a:pathLst>
            </a:custGeom>
            <a:blipFill>
              <a:blip r:embed="rId4"/>
              <a:stretch>
                <a:fillRect l="-80624" t="0" r="-21599" b="0"/>
              </a:stretch>
            </a:blipFill>
          </p:spPr>
        </p:sp>
      </p:grpSp>
      <p:grpSp>
        <p:nvGrpSpPr>
          <p:cNvPr name="Group 7" id="7"/>
          <p:cNvGrpSpPr/>
          <p:nvPr/>
        </p:nvGrpSpPr>
        <p:grpSpPr>
          <a:xfrm rot="0">
            <a:off x="-3988413" y="803081"/>
            <a:ext cx="15859325" cy="2258023"/>
            <a:chOff x="0" y="0"/>
            <a:chExt cx="1537211" cy="218865"/>
          </a:xfrm>
        </p:grpSpPr>
        <p:sp>
          <p:nvSpPr>
            <p:cNvPr name="Freeform 8" id="8"/>
            <p:cNvSpPr/>
            <p:nvPr/>
          </p:nvSpPr>
          <p:spPr>
            <a:xfrm flipH="false" flipV="false" rot="0">
              <a:off x="0" y="0"/>
              <a:ext cx="1537211" cy="218865"/>
            </a:xfrm>
            <a:custGeom>
              <a:avLst/>
              <a:gdLst/>
              <a:ahLst/>
              <a:cxnLst/>
              <a:rect r="r" b="b" t="t" l="l"/>
              <a:pathLst>
                <a:path h="218865" w="1537211">
                  <a:moveTo>
                    <a:pt x="1334011" y="0"/>
                  </a:moveTo>
                  <a:lnTo>
                    <a:pt x="0" y="0"/>
                  </a:lnTo>
                  <a:lnTo>
                    <a:pt x="203200" y="218865"/>
                  </a:lnTo>
                  <a:lnTo>
                    <a:pt x="1537211" y="218865"/>
                  </a:lnTo>
                  <a:lnTo>
                    <a:pt x="1334011" y="0"/>
                  </a:lnTo>
                  <a:close/>
                </a:path>
              </a:pathLst>
            </a:custGeom>
            <a:solidFill>
              <a:srgbClr val="010101"/>
            </a:solidFill>
            <a:ln cap="sq">
              <a:noFill/>
              <a:prstDash val="solid"/>
              <a:miter/>
            </a:ln>
          </p:spPr>
        </p:sp>
        <p:sp>
          <p:nvSpPr>
            <p:cNvPr name="TextBox 9" id="9"/>
            <p:cNvSpPr txBox="true"/>
            <p:nvPr/>
          </p:nvSpPr>
          <p:spPr>
            <a:xfrm>
              <a:off x="101600" y="-19050"/>
              <a:ext cx="1334011" cy="237915"/>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TextBox 10" id="10"/>
          <p:cNvSpPr txBox="true"/>
          <p:nvPr/>
        </p:nvSpPr>
        <p:spPr>
          <a:xfrm rot="0">
            <a:off x="0" y="3413778"/>
            <a:ext cx="12676306" cy="4500043"/>
          </a:xfrm>
          <a:prstGeom prst="rect">
            <a:avLst/>
          </a:prstGeom>
        </p:spPr>
        <p:txBody>
          <a:bodyPr anchor="t" rtlCol="false" tIns="0" lIns="0" bIns="0" rIns="0">
            <a:spAutoFit/>
          </a:bodyPr>
          <a:lstStyle/>
          <a:p>
            <a:pPr algn="l" marL="619625" indent="-309813" lvl="1">
              <a:lnSpc>
                <a:spcPts val="3960"/>
              </a:lnSpc>
              <a:buFont typeface="Arial"/>
              <a:buChar char="•"/>
            </a:pPr>
            <a:r>
              <a:rPr lang="en-US" b="true" sz="2869" spc="281">
                <a:solidFill>
                  <a:srgbClr val="231F20"/>
                </a:solidFill>
                <a:latin typeface="Montserrat Light Bold"/>
                <a:ea typeface="Montserrat Light Bold"/>
                <a:cs typeface="Montserrat Light Bold"/>
                <a:sym typeface="Montserrat Light Bold"/>
              </a:rPr>
              <a:t>Admin</a:t>
            </a:r>
            <a:r>
              <a:rPr lang="en-US" sz="2869" spc="281">
                <a:solidFill>
                  <a:srgbClr val="231F20"/>
                </a:solidFill>
                <a:latin typeface="Montserrat Light"/>
                <a:ea typeface="Montserrat Light"/>
                <a:cs typeface="Montserrat Light"/>
                <a:sym typeface="Montserrat Light"/>
              </a:rPr>
              <a:t>: Minimal workload focused on maintaining system stability and user account management. </a:t>
            </a:r>
          </a:p>
          <a:p>
            <a:pPr algn="l" marL="619625" indent="-309813" lvl="1">
              <a:lnSpc>
                <a:spcPts val="3960"/>
              </a:lnSpc>
              <a:buFont typeface="Arial"/>
              <a:buChar char="•"/>
            </a:pPr>
            <a:r>
              <a:rPr lang="en-US" b="true" sz="2869" spc="281">
                <a:solidFill>
                  <a:srgbClr val="231F20"/>
                </a:solidFill>
                <a:latin typeface="Montserrat Light Bold"/>
                <a:ea typeface="Montserrat Light Bold"/>
                <a:cs typeface="Montserrat Light Bold"/>
                <a:sym typeface="Montserrat Light Bold"/>
              </a:rPr>
              <a:t>Owner/Manager</a:t>
            </a:r>
            <a:r>
              <a:rPr lang="en-US" sz="2869" spc="281">
                <a:solidFill>
                  <a:srgbClr val="231F20"/>
                </a:solidFill>
                <a:latin typeface="Montserrat Light"/>
                <a:ea typeface="Montserrat Light"/>
                <a:cs typeface="Montserrat Light"/>
                <a:sym typeface="Montserrat Light"/>
              </a:rPr>
              <a:t>: Owners manage financial reports, staff roles, and high-level analytics. Managers supervise daily operations at specific restaurants.</a:t>
            </a:r>
          </a:p>
          <a:p>
            <a:pPr algn="l" marL="619625" indent="-309813" lvl="1">
              <a:lnSpc>
                <a:spcPts val="3960"/>
              </a:lnSpc>
              <a:buFont typeface="Arial"/>
              <a:buChar char="•"/>
            </a:pPr>
            <a:r>
              <a:rPr lang="en-US" b="true" sz="2869" spc="281">
                <a:solidFill>
                  <a:srgbClr val="231F20"/>
                </a:solidFill>
                <a:latin typeface="Montserrat Light Bold"/>
                <a:ea typeface="Montserrat Light Bold"/>
                <a:cs typeface="Montserrat Light Bold"/>
                <a:sym typeface="Montserrat Light Bold"/>
              </a:rPr>
              <a:t>Customer</a:t>
            </a:r>
            <a:r>
              <a:rPr lang="en-US" sz="2869" spc="281">
                <a:solidFill>
                  <a:srgbClr val="231F20"/>
                </a:solidFill>
                <a:latin typeface="Montserrat Light"/>
                <a:ea typeface="Montserrat Light"/>
                <a:cs typeface="Montserrat Light"/>
                <a:sym typeface="Montserrat Light"/>
              </a:rPr>
              <a:t>: Place orders, make reservations, and give feedback.</a:t>
            </a:r>
          </a:p>
          <a:p>
            <a:pPr algn="l" marL="619625" indent="-309813" lvl="1">
              <a:lnSpc>
                <a:spcPts val="3960"/>
              </a:lnSpc>
              <a:buFont typeface="Arial"/>
              <a:buChar char="•"/>
            </a:pPr>
            <a:r>
              <a:rPr lang="en-US" b="true" sz="2869" spc="281">
                <a:solidFill>
                  <a:srgbClr val="000000"/>
                </a:solidFill>
                <a:latin typeface="Montserrat Light Bold"/>
                <a:ea typeface="Montserrat Light Bold"/>
                <a:cs typeface="Montserrat Light Bold"/>
                <a:sym typeface="Montserrat Light Bold"/>
              </a:rPr>
              <a:t>Staff (Chef/Waiter):</a:t>
            </a:r>
            <a:r>
              <a:rPr lang="en-US" sz="2869" spc="281">
                <a:solidFill>
                  <a:srgbClr val="231F20"/>
                </a:solidFill>
                <a:latin typeface="Montserrat Light"/>
                <a:ea typeface="Montserrat Light"/>
                <a:cs typeface="Montserrat Light"/>
                <a:sym typeface="Montserrat Light"/>
              </a:rPr>
              <a:t> Manage orders, kitchen operations, and reservations.</a:t>
            </a:r>
          </a:p>
        </p:txBody>
      </p:sp>
      <p:sp>
        <p:nvSpPr>
          <p:cNvPr name="TextBox 11" id="11"/>
          <p:cNvSpPr txBox="true"/>
          <p:nvPr/>
        </p:nvSpPr>
        <p:spPr>
          <a:xfrm rot="0">
            <a:off x="260890" y="1396316"/>
            <a:ext cx="10296731" cy="966776"/>
          </a:xfrm>
          <a:prstGeom prst="rect">
            <a:avLst/>
          </a:prstGeom>
        </p:spPr>
        <p:txBody>
          <a:bodyPr anchor="t" rtlCol="false" tIns="0" lIns="0" bIns="0" rIns="0">
            <a:spAutoFit/>
          </a:bodyPr>
          <a:lstStyle/>
          <a:p>
            <a:pPr algn="ctr" marL="0" indent="0" lvl="0">
              <a:lnSpc>
                <a:spcPts val="7865"/>
              </a:lnSpc>
              <a:spcBef>
                <a:spcPct val="0"/>
              </a:spcBef>
            </a:pPr>
            <a:r>
              <a:rPr lang="en-US" sz="5699" spc="45">
                <a:solidFill>
                  <a:srgbClr val="FFFFFF"/>
                </a:solidFill>
                <a:latin typeface="Archivo Black"/>
                <a:ea typeface="Archivo Black"/>
                <a:cs typeface="Archivo Black"/>
                <a:sym typeface="Archivo Black"/>
              </a:rPr>
              <a:t>USER ROLES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true" rot="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8888" r="0" b="-38888"/>
            </a:stretch>
          </a:blipFill>
        </p:spPr>
      </p:sp>
      <p:grpSp>
        <p:nvGrpSpPr>
          <p:cNvPr name="Group 3" id="3"/>
          <p:cNvGrpSpPr/>
          <p:nvPr/>
        </p:nvGrpSpPr>
        <p:grpSpPr>
          <a:xfrm rot="-5400000">
            <a:off x="9008503" y="-2205154"/>
            <a:ext cx="1088513" cy="18288000"/>
            <a:chOff x="0" y="0"/>
            <a:chExt cx="286687" cy="4816593"/>
          </a:xfrm>
        </p:grpSpPr>
        <p:sp>
          <p:nvSpPr>
            <p:cNvPr name="Freeform 4" id="4"/>
            <p:cNvSpPr/>
            <p:nvPr/>
          </p:nvSpPr>
          <p:spPr>
            <a:xfrm flipH="false" flipV="false" rot="0">
              <a:off x="0" y="0"/>
              <a:ext cx="286687" cy="4816592"/>
            </a:xfrm>
            <a:custGeom>
              <a:avLst/>
              <a:gdLst/>
              <a:ahLst/>
              <a:cxnLst/>
              <a:rect r="r" b="b" t="t" l="l"/>
              <a:pathLst>
                <a:path h="4816592" w="286687">
                  <a:moveTo>
                    <a:pt x="0" y="0"/>
                  </a:moveTo>
                  <a:lnTo>
                    <a:pt x="286687" y="0"/>
                  </a:lnTo>
                  <a:lnTo>
                    <a:pt x="286687" y="4816592"/>
                  </a:lnTo>
                  <a:lnTo>
                    <a:pt x="0" y="4816592"/>
                  </a:lnTo>
                  <a:close/>
                </a:path>
              </a:pathLst>
            </a:custGeom>
            <a:gradFill rotWithShape="true">
              <a:gsLst>
                <a:gs pos="0">
                  <a:srgbClr val="696969">
                    <a:alpha val="41040"/>
                  </a:srgbClr>
                </a:gs>
                <a:gs pos="33333">
                  <a:srgbClr val="B4B4B4">
                    <a:alpha val="47025"/>
                  </a:srgbClr>
                </a:gs>
                <a:gs pos="66667">
                  <a:srgbClr val="EEEEEE">
                    <a:alpha val="40185"/>
                  </a:srgbClr>
                </a:gs>
                <a:gs pos="100000">
                  <a:srgbClr val="FBFBFB">
                    <a:alpha val="12540"/>
                  </a:srgbClr>
                </a:gs>
              </a:gsLst>
              <a:lin ang="0"/>
            </a:gradFill>
            <a:ln cap="sq">
              <a:noFill/>
              <a:prstDash val="solid"/>
              <a:miter/>
            </a:ln>
          </p:spPr>
        </p:sp>
        <p:sp>
          <p:nvSpPr>
            <p:cNvPr name="TextBox 5" id="5"/>
            <p:cNvSpPr txBox="true"/>
            <p:nvPr/>
          </p:nvSpPr>
          <p:spPr>
            <a:xfrm>
              <a:off x="0" y="-19050"/>
              <a:ext cx="286687" cy="4835643"/>
            </a:xfrm>
            <a:prstGeom prst="rect">
              <a:avLst/>
            </a:prstGeom>
          </p:spPr>
          <p:txBody>
            <a:bodyPr anchor="ctr" rtlCol="false" tIns="50800" lIns="50800" bIns="50800" rIns="50800"/>
            <a:lstStyle/>
            <a:p>
              <a:pPr algn="ctr" marL="0" indent="0" lvl="0">
                <a:lnSpc>
                  <a:spcPts val="2859"/>
                </a:lnSpc>
                <a:spcBef>
                  <a:spcPct val="0"/>
                </a:spcBef>
              </a:pPr>
            </a:p>
          </p:txBody>
        </p:sp>
      </p:grpSp>
      <p:sp>
        <p:nvSpPr>
          <p:cNvPr name="Freeform 6" id="6"/>
          <p:cNvSpPr/>
          <p:nvPr/>
        </p:nvSpPr>
        <p:spPr>
          <a:xfrm flipH="false" flipV="false" rot="0">
            <a:off x="17900" y="6235092"/>
            <a:ext cx="18270100" cy="7467944"/>
          </a:xfrm>
          <a:custGeom>
            <a:avLst/>
            <a:gdLst/>
            <a:ahLst/>
            <a:cxnLst/>
            <a:rect r="r" b="b" t="t" l="l"/>
            <a:pathLst>
              <a:path h="7467944" w="18270100">
                <a:moveTo>
                  <a:pt x="0" y="0"/>
                </a:moveTo>
                <a:lnTo>
                  <a:pt x="18270100" y="0"/>
                </a:lnTo>
                <a:lnTo>
                  <a:pt x="18270100" y="7467944"/>
                </a:lnTo>
                <a:lnTo>
                  <a:pt x="0" y="7467944"/>
                </a:lnTo>
                <a:lnTo>
                  <a:pt x="0" y="0"/>
                </a:lnTo>
                <a:close/>
              </a:path>
            </a:pathLst>
          </a:custGeom>
          <a:blipFill>
            <a:blip r:embed="rId3"/>
            <a:stretch>
              <a:fillRect l="0" t="-31574" r="0" b="-31574"/>
            </a:stretch>
          </a:blipFill>
        </p:spPr>
      </p:sp>
      <p:sp>
        <p:nvSpPr>
          <p:cNvPr name="Freeform 7" id="7"/>
          <p:cNvSpPr/>
          <p:nvPr/>
        </p:nvSpPr>
        <p:spPr>
          <a:xfrm flipH="false" flipV="false" rot="0">
            <a:off x="-47529" y="6235092"/>
            <a:ext cx="18400958" cy="4051908"/>
          </a:xfrm>
          <a:custGeom>
            <a:avLst/>
            <a:gdLst/>
            <a:ahLst/>
            <a:cxnLst/>
            <a:rect r="r" b="b" t="t" l="l"/>
            <a:pathLst>
              <a:path h="4051908" w="18400958">
                <a:moveTo>
                  <a:pt x="0" y="0"/>
                </a:moveTo>
                <a:lnTo>
                  <a:pt x="18400958" y="0"/>
                </a:lnTo>
                <a:lnTo>
                  <a:pt x="18400958" y="4051908"/>
                </a:lnTo>
                <a:lnTo>
                  <a:pt x="0" y="4051908"/>
                </a:lnTo>
                <a:lnTo>
                  <a:pt x="0" y="0"/>
                </a:lnTo>
                <a:close/>
              </a:path>
            </a:pathLst>
          </a:custGeom>
          <a:blipFill>
            <a:blip r:embed="rId4"/>
            <a:stretch>
              <a:fillRect l="0" t="-118576" r="0" b="-34063"/>
            </a:stretch>
          </a:blipFill>
        </p:spPr>
      </p:sp>
      <p:grpSp>
        <p:nvGrpSpPr>
          <p:cNvPr name="Group 8" id="8"/>
          <p:cNvGrpSpPr/>
          <p:nvPr/>
        </p:nvGrpSpPr>
        <p:grpSpPr>
          <a:xfrm rot="0">
            <a:off x="0" y="4031724"/>
            <a:ext cx="4482199" cy="3664930"/>
            <a:chOff x="0" y="0"/>
            <a:chExt cx="1180497" cy="965249"/>
          </a:xfrm>
        </p:grpSpPr>
        <p:sp>
          <p:nvSpPr>
            <p:cNvPr name="Freeform 9" id="9"/>
            <p:cNvSpPr/>
            <p:nvPr/>
          </p:nvSpPr>
          <p:spPr>
            <a:xfrm flipH="false" flipV="false" rot="0">
              <a:off x="0" y="0"/>
              <a:ext cx="1180497" cy="965249"/>
            </a:xfrm>
            <a:custGeom>
              <a:avLst/>
              <a:gdLst/>
              <a:ahLst/>
              <a:cxnLst/>
              <a:rect r="r" b="b" t="t" l="l"/>
              <a:pathLst>
                <a:path h="965249" w="1180497">
                  <a:moveTo>
                    <a:pt x="34545" y="0"/>
                  </a:moveTo>
                  <a:lnTo>
                    <a:pt x="1145952" y="0"/>
                  </a:lnTo>
                  <a:cubicBezTo>
                    <a:pt x="1165031" y="0"/>
                    <a:pt x="1180497" y="15466"/>
                    <a:pt x="1180497" y="34545"/>
                  </a:cubicBezTo>
                  <a:lnTo>
                    <a:pt x="1180497" y="930704"/>
                  </a:lnTo>
                  <a:cubicBezTo>
                    <a:pt x="1180497" y="949783"/>
                    <a:pt x="1165031" y="965249"/>
                    <a:pt x="1145952" y="965249"/>
                  </a:cubicBezTo>
                  <a:lnTo>
                    <a:pt x="34545" y="965249"/>
                  </a:lnTo>
                  <a:cubicBezTo>
                    <a:pt x="15466" y="965249"/>
                    <a:pt x="0" y="949783"/>
                    <a:pt x="0" y="930704"/>
                  </a:cubicBezTo>
                  <a:lnTo>
                    <a:pt x="0" y="34545"/>
                  </a:lnTo>
                  <a:cubicBezTo>
                    <a:pt x="0" y="15466"/>
                    <a:pt x="15466" y="0"/>
                    <a:pt x="34545" y="0"/>
                  </a:cubicBezTo>
                  <a:close/>
                </a:path>
              </a:pathLst>
            </a:custGeom>
            <a:solidFill>
              <a:srgbClr val="FFFFFF"/>
            </a:solidFill>
            <a:ln w="38100" cap="sq">
              <a:solidFill>
                <a:srgbClr val="363636"/>
              </a:solidFill>
              <a:prstDash val="solid"/>
              <a:miter/>
            </a:ln>
          </p:spPr>
        </p:sp>
        <p:sp>
          <p:nvSpPr>
            <p:cNvPr name="TextBox 10" id="10"/>
            <p:cNvSpPr txBox="true"/>
            <p:nvPr/>
          </p:nvSpPr>
          <p:spPr>
            <a:xfrm>
              <a:off x="0" y="-19050"/>
              <a:ext cx="1180497" cy="984299"/>
            </a:xfrm>
            <a:prstGeom prst="rect">
              <a:avLst/>
            </a:prstGeom>
          </p:spPr>
          <p:txBody>
            <a:bodyPr anchor="ctr" rtlCol="false" tIns="50800" lIns="50800" bIns="50800" rIns="50800"/>
            <a:lstStyle/>
            <a:p>
              <a:pPr algn="ctr">
                <a:lnSpc>
                  <a:spcPts val="2859"/>
                </a:lnSpc>
              </a:pPr>
            </a:p>
          </p:txBody>
        </p:sp>
      </p:grpSp>
      <p:grpSp>
        <p:nvGrpSpPr>
          <p:cNvPr name="Group 11" id="11"/>
          <p:cNvGrpSpPr/>
          <p:nvPr/>
        </p:nvGrpSpPr>
        <p:grpSpPr>
          <a:xfrm rot="0">
            <a:off x="1179055" y="3875355"/>
            <a:ext cx="157787" cy="156369"/>
            <a:chOff x="0" y="0"/>
            <a:chExt cx="320400" cy="317520"/>
          </a:xfrm>
        </p:grpSpPr>
        <p:sp>
          <p:nvSpPr>
            <p:cNvPr name="Freeform 12" id="12"/>
            <p:cNvSpPr/>
            <p:nvPr/>
          </p:nvSpPr>
          <p:spPr>
            <a:xfrm flipH="false" flipV="false" rot="0">
              <a:off x="0" y="0"/>
              <a:ext cx="320421" cy="329184"/>
            </a:xfrm>
            <a:custGeom>
              <a:avLst/>
              <a:gdLst/>
              <a:ahLst/>
              <a:cxnLst/>
              <a:rect r="r" b="b" t="t" l="l"/>
              <a:pathLst>
                <a:path h="329184" w="320421">
                  <a:moveTo>
                    <a:pt x="320421" y="329184"/>
                  </a:moveTo>
                  <a:lnTo>
                    <a:pt x="0" y="329184"/>
                  </a:lnTo>
                  <a:lnTo>
                    <a:pt x="0" y="158750"/>
                  </a:lnTo>
                  <a:cubicBezTo>
                    <a:pt x="0" y="70866"/>
                    <a:pt x="71501" y="0"/>
                    <a:pt x="160147" y="0"/>
                  </a:cubicBezTo>
                  <a:cubicBezTo>
                    <a:pt x="248793" y="0"/>
                    <a:pt x="320421" y="70866"/>
                    <a:pt x="320421" y="158750"/>
                  </a:cubicBezTo>
                  <a:lnTo>
                    <a:pt x="320421" y="329184"/>
                  </a:lnTo>
                  <a:close/>
                </a:path>
              </a:pathLst>
            </a:custGeom>
            <a:solidFill>
              <a:srgbClr val="040506"/>
            </a:solidFill>
          </p:spPr>
        </p:sp>
      </p:grpSp>
      <p:grpSp>
        <p:nvGrpSpPr>
          <p:cNvPr name="Group 13" id="13"/>
          <p:cNvGrpSpPr/>
          <p:nvPr/>
        </p:nvGrpSpPr>
        <p:grpSpPr>
          <a:xfrm rot="0">
            <a:off x="210169" y="3875355"/>
            <a:ext cx="1047779" cy="1124013"/>
            <a:chOff x="0" y="0"/>
            <a:chExt cx="2127600" cy="2282400"/>
          </a:xfrm>
        </p:grpSpPr>
        <p:sp>
          <p:nvSpPr>
            <p:cNvPr name="Freeform 14" id="14"/>
            <p:cNvSpPr/>
            <p:nvPr/>
          </p:nvSpPr>
          <p:spPr>
            <a:xfrm flipH="false" flipV="false" rot="0">
              <a:off x="0" y="0"/>
              <a:ext cx="2136648" cy="2334387"/>
            </a:xfrm>
            <a:custGeom>
              <a:avLst/>
              <a:gdLst/>
              <a:ahLst/>
              <a:cxnLst/>
              <a:rect r="r" b="b" t="t" l="l"/>
              <a:pathLst>
                <a:path h="2334387" w="2136648">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grpSp>
        <p:nvGrpSpPr>
          <p:cNvPr name="Group 15" id="15"/>
          <p:cNvGrpSpPr/>
          <p:nvPr/>
        </p:nvGrpSpPr>
        <p:grpSpPr>
          <a:xfrm rot="0">
            <a:off x="9234367" y="4031724"/>
            <a:ext cx="4404505" cy="3619211"/>
            <a:chOff x="0" y="0"/>
            <a:chExt cx="1160034" cy="953208"/>
          </a:xfrm>
        </p:grpSpPr>
        <p:sp>
          <p:nvSpPr>
            <p:cNvPr name="Freeform 16" id="16"/>
            <p:cNvSpPr/>
            <p:nvPr/>
          </p:nvSpPr>
          <p:spPr>
            <a:xfrm flipH="false" flipV="false" rot="0">
              <a:off x="0" y="0"/>
              <a:ext cx="1160034" cy="953208"/>
            </a:xfrm>
            <a:custGeom>
              <a:avLst/>
              <a:gdLst/>
              <a:ahLst/>
              <a:cxnLst/>
              <a:rect r="r" b="b" t="t" l="l"/>
              <a:pathLst>
                <a:path h="953208" w="1160034">
                  <a:moveTo>
                    <a:pt x="35155" y="0"/>
                  </a:moveTo>
                  <a:lnTo>
                    <a:pt x="1124880" y="0"/>
                  </a:lnTo>
                  <a:cubicBezTo>
                    <a:pt x="1134203" y="0"/>
                    <a:pt x="1143145" y="3704"/>
                    <a:pt x="1149738" y="10297"/>
                  </a:cubicBezTo>
                  <a:cubicBezTo>
                    <a:pt x="1156330" y="16889"/>
                    <a:pt x="1160034" y="25831"/>
                    <a:pt x="1160034" y="35155"/>
                  </a:cubicBezTo>
                  <a:lnTo>
                    <a:pt x="1160034" y="918053"/>
                  </a:lnTo>
                  <a:cubicBezTo>
                    <a:pt x="1160034" y="937468"/>
                    <a:pt x="1144295" y="953208"/>
                    <a:pt x="1124880" y="953208"/>
                  </a:cubicBezTo>
                  <a:lnTo>
                    <a:pt x="35155" y="953208"/>
                  </a:lnTo>
                  <a:cubicBezTo>
                    <a:pt x="15739" y="953208"/>
                    <a:pt x="0" y="937468"/>
                    <a:pt x="0" y="918053"/>
                  </a:cubicBezTo>
                  <a:lnTo>
                    <a:pt x="0" y="35155"/>
                  </a:lnTo>
                  <a:cubicBezTo>
                    <a:pt x="0" y="15739"/>
                    <a:pt x="15739" y="0"/>
                    <a:pt x="35155" y="0"/>
                  </a:cubicBezTo>
                  <a:close/>
                </a:path>
              </a:pathLst>
            </a:custGeom>
            <a:solidFill>
              <a:srgbClr val="FFFFFF"/>
            </a:solidFill>
            <a:ln w="38100" cap="sq">
              <a:solidFill>
                <a:srgbClr val="363636"/>
              </a:solidFill>
              <a:prstDash val="solid"/>
              <a:miter/>
            </a:ln>
          </p:spPr>
        </p:sp>
        <p:sp>
          <p:nvSpPr>
            <p:cNvPr name="TextBox 17" id="17"/>
            <p:cNvSpPr txBox="true"/>
            <p:nvPr/>
          </p:nvSpPr>
          <p:spPr>
            <a:xfrm>
              <a:off x="0" y="-19050"/>
              <a:ext cx="1160034" cy="972258"/>
            </a:xfrm>
            <a:prstGeom prst="rect">
              <a:avLst/>
            </a:prstGeom>
          </p:spPr>
          <p:txBody>
            <a:bodyPr anchor="ctr" rtlCol="false" tIns="50800" lIns="50800" bIns="50800" rIns="50800"/>
            <a:lstStyle/>
            <a:p>
              <a:pPr algn="ctr">
                <a:lnSpc>
                  <a:spcPts val="2859"/>
                </a:lnSpc>
              </a:pPr>
            </a:p>
          </p:txBody>
        </p:sp>
      </p:grpSp>
      <p:grpSp>
        <p:nvGrpSpPr>
          <p:cNvPr name="Group 18" id="18"/>
          <p:cNvGrpSpPr/>
          <p:nvPr/>
        </p:nvGrpSpPr>
        <p:grpSpPr>
          <a:xfrm rot="0">
            <a:off x="5839108" y="3920179"/>
            <a:ext cx="157787" cy="156369"/>
            <a:chOff x="0" y="0"/>
            <a:chExt cx="320400" cy="317520"/>
          </a:xfrm>
        </p:grpSpPr>
        <p:sp>
          <p:nvSpPr>
            <p:cNvPr name="Freeform 19" id="19"/>
            <p:cNvSpPr/>
            <p:nvPr/>
          </p:nvSpPr>
          <p:spPr>
            <a:xfrm flipH="false" flipV="false" rot="0">
              <a:off x="0" y="0"/>
              <a:ext cx="320421" cy="329184"/>
            </a:xfrm>
            <a:custGeom>
              <a:avLst/>
              <a:gdLst/>
              <a:ahLst/>
              <a:cxnLst/>
              <a:rect r="r" b="b" t="t" l="l"/>
              <a:pathLst>
                <a:path h="329184" w="320421">
                  <a:moveTo>
                    <a:pt x="320421" y="329184"/>
                  </a:moveTo>
                  <a:lnTo>
                    <a:pt x="0" y="329184"/>
                  </a:lnTo>
                  <a:lnTo>
                    <a:pt x="0" y="158750"/>
                  </a:lnTo>
                  <a:cubicBezTo>
                    <a:pt x="0" y="70866"/>
                    <a:pt x="71501" y="0"/>
                    <a:pt x="160147" y="0"/>
                  </a:cubicBezTo>
                  <a:cubicBezTo>
                    <a:pt x="248793" y="0"/>
                    <a:pt x="320421" y="70866"/>
                    <a:pt x="320421" y="158750"/>
                  </a:cubicBezTo>
                  <a:lnTo>
                    <a:pt x="320421" y="329184"/>
                  </a:lnTo>
                  <a:close/>
                </a:path>
              </a:pathLst>
            </a:custGeom>
            <a:solidFill>
              <a:srgbClr val="040506"/>
            </a:solidFill>
          </p:spPr>
        </p:sp>
      </p:grpSp>
      <p:grpSp>
        <p:nvGrpSpPr>
          <p:cNvPr name="Group 20" id="20"/>
          <p:cNvGrpSpPr/>
          <p:nvPr/>
        </p:nvGrpSpPr>
        <p:grpSpPr>
          <a:xfrm rot="0">
            <a:off x="9415390" y="3878854"/>
            <a:ext cx="1047779" cy="1124013"/>
            <a:chOff x="0" y="0"/>
            <a:chExt cx="2127600" cy="2282400"/>
          </a:xfrm>
        </p:grpSpPr>
        <p:sp>
          <p:nvSpPr>
            <p:cNvPr name="Freeform 21" id="21"/>
            <p:cNvSpPr/>
            <p:nvPr/>
          </p:nvSpPr>
          <p:spPr>
            <a:xfrm flipH="false" flipV="false" rot="0">
              <a:off x="0" y="0"/>
              <a:ext cx="2136648" cy="2334387"/>
            </a:xfrm>
            <a:custGeom>
              <a:avLst/>
              <a:gdLst/>
              <a:ahLst/>
              <a:cxnLst/>
              <a:rect r="r" b="b" t="t" l="l"/>
              <a:pathLst>
                <a:path h="2334387" w="2136648">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grpSp>
        <p:nvGrpSpPr>
          <p:cNvPr name="Group 22" id="22"/>
          <p:cNvGrpSpPr/>
          <p:nvPr/>
        </p:nvGrpSpPr>
        <p:grpSpPr>
          <a:xfrm rot="0">
            <a:off x="13743647" y="4076548"/>
            <a:ext cx="4511016" cy="3529563"/>
            <a:chOff x="0" y="0"/>
            <a:chExt cx="1188086" cy="929597"/>
          </a:xfrm>
        </p:grpSpPr>
        <p:sp>
          <p:nvSpPr>
            <p:cNvPr name="Freeform 23" id="23"/>
            <p:cNvSpPr/>
            <p:nvPr/>
          </p:nvSpPr>
          <p:spPr>
            <a:xfrm flipH="false" flipV="false" rot="0">
              <a:off x="0" y="0"/>
              <a:ext cx="1188086" cy="929597"/>
            </a:xfrm>
            <a:custGeom>
              <a:avLst/>
              <a:gdLst/>
              <a:ahLst/>
              <a:cxnLst/>
              <a:rect r="r" b="b" t="t" l="l"/>
              <a:pathLst>
                <a:path h="929597" w="1188086">
                  <a:moveTo>
                    <a:pt x="34325" y="0"/>
                  </a:moveTo>
                  <a:lnTo>
                    <a:pt x="1153762" y="0"/>
                  </a:lnTo>
                  <a:cubicBezTo>
                    <a:pt x="1172719" y="0"/>
                    <a:pt x="1188086" y="15368"/>
                    <a:pt x="1188086" y="34325"/>
                  </a:cubicBezTo>
                  <a:lnTo>
                    <a:pt x="1188086" y="895272"/>
                  </a:lnTo>
                  <a:cubicBezTo>
                    <a:pt x="1188086" y="914229"/>
                    <a:pt x="1172719" y="929597"/>
                    <a:pt x="1153762" y="929597"/>
                  </a:cubicBezTo>
                  <a:lnTo>
                    <a:pt x="34325" y="929597"/>
                  </a:lnTo>
                  <a:cubicBezTo>
                    <a:pt x="15368" y="929597"/>
                    <a:pt x="0" y="914229"/>
                    <a:pt x="0" y="895272"/>
                  </a:cubicBezTo>
                  <a:lnTo>
                    <a:pt x="0" y="34325"/>
                  </a:lnTo>
                  <a:cubicBezTo>
                    <a:pt x="0" y="15368"/>
                    <a:pt x="15368" y="0"/>
                    <a:pt x="34325" y="0"/>
                  </a:cubicBezTo>
                  <a:close/>
                </a:path>
              </a:pathLst>
            </a:custGeom>
            <a:solidFill>
              <a:srgbClr val="FFFFFF"/>
            </a:solidFill>
            <a:ln w="38100" cap="sq">
              <a:solidFill>
                <a:srgbClr val="363636"/>
              </a:solidFill>
              <a:prstDash val="solid"/>
              <a:miter/>
            </a:ln>
          </p:spPr>
        </p:sp>
        <p:sp>
          <p:nvSpPr>
            <p:cNvPr name="TextBox 24" id="24"/>
            <p:cNvSpPr txBox="true"/>
            <p:nvPr/>
          </p:nvSpPr>
          <p:spPr>
            <a:xfrm>
              <a:off x="0" y="-19050"/>
              <a:ext cx="1188086" cy="948647"/>
            </a:xfrm>
            <a:prstGeom prst="rect">
              <a:avLst/>
            </a:prstGeom>
          </p:spPr>
          <p:txBody>
            <a:bodyPr anchor="ctr" rtlCol="false" tIns="50800" lIns="50800" bIns="50800" rIns="50800"/>
            <a:lstStyle/>
            <a:p>
              <a:pPr algn="ctr">
                <a:lnSpc>
                  <a:spcPts val="2859"/>
                </a:lnSpc>
              </a:pPr>
            </a:p>
          </p:txBody>
        </p:sp>
      </p:grpSp>
      <p:grpSp>
        <p:nvGrpSpPr>
          <p:cNvPr name="Group 25" id="25"/>
          <p:cNvGrpSpPr/>
          <p:nvPr/>
        </p:nvGrpSpPr>
        <p:grpSpPr>
          <a:xfrm rot="0">
            <a:off x="14853560" y="3920179"/>
            <a:ext cx="157787" cy="156369"/>
            <a:chOff x="0" y="0"/>
            <a:chExt cx="320400" cy="317520"/>
          </a:xfrm>
        </p:grpSpPr>
        <p:sp>
          <p:nvSpPr>
            <p:cNvPr name="Freeform 26" id="26"/>
            <p:cNvSpPr/>
            <p:nvPr/>
          </p:nvSpPr>
          <p:spPr>
            <a:xfrm flipH="false" flipV="false" rot="0">
              <a:off x="0" y="0"/>
              <a:ext cx="320421" cy="329184"/>
            </a:xfrm>
            <a:custGeom>
              <a:avLst/>
              <a:gdLst/>
              <a:ahLst/>
              <a:cxnLst/>
              <a:rect r="r" b="b" t="t" l="l"/>
              <a:pathLst>
                <a:path h="329184" w="320421">
                  <a:moveTo>
                    <a:pt x="320421" y="329184"/>
                  </a:moveTo>
                  <a:lnTo>
                    <a:pt x="0" y="329184"/>
                  </a:lnTo>
                  <a:lnTo>
                    <a:pt x="0" y="158750"/>
                  </a:lnTo>
                  <a:cubicBezTo>
                    <a:pt x="0" y="70866"/>
                    <a:pt x="71501" y="0"/>
                    <a:pt x="160147" y="0"/>
                  </a:cubicBezTo>
                  <a:cubicBezTo>
                    <a:pt x="248793" y="0"/>
                    <a:pt x="320421" y="70866"/>
                    <a:pt x="320421" y="158750"/>
                  </a:cubicBezTo>
                  <a:lnTo>
                    <a:pt x="320421" y="329184"/>
                  </a:lnTo>
                  <a:close/>
                </a:path>
              </a:pathLst>
            </a:custGeom>
            <a:solidFill>
              <a:srgbClr val="040506"/>
            </a:solidFill>
          </p:spPr>
        </p:sp>
      </p:grpSp>
      <p:grpSp>
        <p:nvGrpSpPr>
          <p:cNvPr name="Group 27" id="27"/>
          <p:cNvGrpSpPr/>
          <p:nvPr/>
        </p:nvGrpSpPr>
        <p:grpSpPr>
          <a:xfrm rot="0">
            <a:off x="13886522" y="3920179"/>
            <a:ext cx="1047779" cy="1124013"/>
            <a:chOff x="0" y="0"/>
            <a:chExt cx="2127600" cy="2282400"/>
          </a:xfrm>
        </p:grpSpPr>
        <p:sp>
          <p:nvSpPr>
            <p:cNvPr name="Freeform 28" id="28"/>
            <p:cNvSpPr/>
            <p:nvPr/>
          </p:nvSpPr>
          <p:spPr>
            <a:xfrm flipH="false" flipV="false" rot="0">
              <a:off x="0" y="0"/>
              <a:ext cx="2136648" cy="2334387"/>
            </a:xfrm>
            <a:custGeom>
              <a:avLst/>
              <a:gdLst/>
              <a:ahLst/>
              <a:cxnLst/>
              <a:rect r="r" b="b" t="t" l="l"/>
              <a:pathLst>
                <a:path h="2334387" w="2136648">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sp>
        <p:nvSpPr>
          <p:cNvPr name="TextBox 29" id="29"/>
          <p:cNvSpPr txBox="true"/>
          <p:nvPr/>
        </p:nvSpPr>
        <p:spPr>
          <a:xfrm rot="0">
            <a:off x="4691953" y="1748238"/>
            <a:ext cx="8904094" cy="898392"/>
          </a:xfrm>
          <a:prstGeom prst="rect">
            <a:avLst/>
          </a:prstGeom>
        </p:spPr>
        <p:txBody>
          <a:bodyPr anchor="t" rtlCol="false" tIns="0" lIns="0" bIns="0" rIns="0">
            <a:spAutoFit/>
          </a:bodyPr>
          <a:lstStyle/>
          <a:p>
            <a:pPr algn="ctr" marL="0" indent="0" lvl="0">
              <a:lnSpc>
                <a:spcPts val="7291"/>
              </a:lnSpc>
              <a:spcBef>
                <a:spcPct val="0"/>
              </a:spcBef>
            </a:pPr>
            <a:r>
              <a:rPr lang="en-US" sz="5283" spc="184">
                <a:solidFill>
                  <a:srgbClr val="010101"/>
                </a:solidFill>
                <a:latin typeface="Archivo Black"/>
                <a:ea typeface="Archivo Black"/>
                <a:cs typeface="Archivo Black"/>
                <a:sym typeface="Archivo Black"/>
              </a:rPr>
              <a:t>KEY FEATURES </a:t>
            </a:r>
          </a:p>
        </p:txBody>
      </p:sp>
      <p:sp>
        <p:nvSpPr>
          <p:cNvPr name="TextBox 30" id="30"/>
          <p:cNvSpPr txBox="true"/>
          <p:nvPr/>
        </p:nvSpPr>
        <p:spPr>
          <a:xfrm rot="0">
            <a:off x="1418552" y="4641195"/>
            <a:ext cx="3451671" cy="358174"/>
          </a:xfrm>
          <a:prstGeom prst="rect">
            <a:avLst/>
          </a:prstGeom>
        </p:spPr>
        <p:txBody>
          <a:bodyPr anchor="t" rtlCol="false" tIns="0" lIns="0" bIns="0" rIns="0">
            <a:spAutoFit/>
          </a:bodyPr>
          <a:lstStyle/>
          <a:p>
            <a:pPr algn="l" marL="0" indent="0" lvl="1">
              <a:lnSpc>
                <a:spcPts val="2992"/>
              </a:lnSpc>
              <a:spcBef>
                <a:spcPct val="0"/>
              </a:spcBef>
            </a:pPr>
            <a:r>
              <a:rPr lang="en-US" b="true" sz="2168" spc="212">
                <a:solidFill>
                  <a:srgbClr val="000000"/>
                </a:solidFill>
                <a:latin typeface="Montserrat Classic Bold"/>
                <a:ea typeface="Montserrat Classic Bold"/>
                <a:cs typeface="Montserrat Classic Bold"/>
                <a:sym typeface="Montserrat Classic Bold"/>
              </a:rPr>
              <a:t>Admin Features :</a:t>
            </a:r>
          </a:p>
        </p:txBody>
      </p:sp>
      <p:sp>
        <p:nvSpPr>
          <p:cNvPr name="TextBox 31" id="31"/>
          <p:cNvSpPr txBox="true"/>
          <p:nvPr/>
        </p:nvSpPr>
        <p:spPr>
          <a:xfrm rot="0">
            <a:off x="135866" y="5300311"/>
            <a:ext cx="4210467" cy="2061530"/>
          </a:xfrm>
          <a:prstGeom prst="rect">
            <a:avLst/>
          </a:prstGeom>
        </p:spPr>
        <p:txBody>
          <a:bodyPr anchor="t" rtlCol="false" tIns="0" lIns="0" bIns="0" rIns="0">
            <a:spAutoFit/>
          </a:bodyPr>
          <a:lstStyle/>
          <a:p>
            <a:pPr algn="ctr">
              <a:lnSpc>
                <a:spcPts val="2050"/>
              </a:lnSpc>
            </a:pPr>
            <a:r>
              <a:rPr lang="en-US" sz="1486" spc="145">
                <a:solidFill>
                  <a:srgbClr val="000000"/>
                </a:solidFill>
                <a:latin typeface="Montserrat Light"/>
                <a:ea typeface="Montserrat Light"/>
                <a:cs typeface="Montserrat Light"/>
                <a:sym typeface="Montserrat Light"/>
              </a:rPr>
              <a:t>Maintain the overall functionality of the system with minimal workload. Manage user accounts, ensure smooth operation, and resolve system-level issues such as bugs. Monitor high-level statistics and performance analytics of the website.</a:t>
            </a:r>
          </a:p>
          <a:p>
            <a:pPr algn="ctr">
              <a:lnSpc>
                <a:spcPts val="2050"/>
              </a:lnSpc>
            </a:pPr>
          </a:p>
        </p:txBody>
      </p:sp>
      <p:sp>
        <p:nvSpPr>
          <p:cNvPr name="TextBox 32" id="32"/>
          <p:cNvSpPr txBox="true"/>
          <p:nvPr/>
        </p:nvSpPr>
        <p:spPr>
          <a:xfrm rot="0">
            <a:off x="10567944" y="4558384"/>
            <a:ext cx="3637309" cy="360002"/>
          </a:xfrm>
          <a:prstGeom prst="rect">
            <a:avLst/>
          </a:prstGeom>
        </p:spPr>
        <p:txBody>
          <a:bodyPr anchor="t" rtlCol="false" tIns="0" lIns="0" bIns="0" rIns="0">
            <a:spAutoFit/>
          </a:bodyPr>
          <a:lstStyle/>
          <a:p>
            <a:pPr algn="l" marL="0" indent="0" lvl="1">
              <a:lnSpc>
                <a:spcPts val="2992"/>
              </a:lnSpc>
              <a:spcBef>
                <a:spcPct val="0"/>
              </a:spcBef>
            </a:pPr>
            <a:r>
              <a:rPr lang="en-US" b="true" sz="2168">
                <a:solidFill>
                  <a:srgbClr val="000000"/>
                </a:solidFill>
                <a:latin typeface="Montserrat Classic Bold"/>
                <a:ea typeface="Montserrat Classic Bold"/>
                <a:cs typeface="Montserrat Classic Bold"/>
                <a:sym typeface="Montserrat Classic Bold"/>
              </a:rPr>
              <a:t>Customer Features :</a:t>
            </a:r>
          </a:p>
        </p:txBody>
      </p:sp>
      <p:sp>
        <p:nvSpPr>
          <p:cNvPr name="TextBox 33" id="33"/>
          <p:cNvSpPr txBox="true"/>
          <p:nvPr/>
        </p:nvSpPr>
        <p:spPr>
          <a:xfrm rot="0">
            <a:off x="15336434" y="4444085"/>
            <a:ext cx="2745392" cy="358174"/>
          </a:xfrm>
          <a:prstGeom prst="rect">
            <a:avLst/>
          </a:prstGeom>
        </p:spPr>
        <p:txBody>
          <a:bodyPr anchor="t" rtlCol="false" tIns="0" lIns="0" bIns="0" rIns="0">
            <a:spAutoFit/>
          </a:bodyPr>
          <a:lstStyle/>
          <a:p>
            <a:pPr algn="l" marL="0" indent="0" lvl="1">
              <a:lnSpc>
                <a:spcPts val="2992"/>
              </a:lnSpc>
              <a:spcBef>
                <a:spcPct val="0"/>
              </a:spcBef>
            </a:pPr>
            <a:r>
              <a:rPr lang="en-US" b="true" sz="2168" spc="212">
                <a:solidFill>
                  <a:srgbClr val="000000"/>
                </a:solidFill>
                <a:latin typeface="Montserrat Classic Bold"/>
                <a:ea typeface="Montserrat Classic Bold"/>
                <a:cs typeface="Montserrat Classic Bold"/>
                <a:sym typeface="Montserrat Classic Bold"/>
              </a:rPr>
              <a:t>Staff features :</a:t>
            </a:r>
          </a:p>
        </p:txBody>
      </p:sp>
      <p:sp>
        <p:nvSpPr>
          <p:cNvPr name="TextBox 34" id="34"/>
          <p:cNvSpPr txBox="true"/>
          <p:nvPr/>
        </p:nvSpPr>
        <p:spPr>
          <a:xfrm rot="0">
            <a:off x="9395237" y="5300311"/>
            <a:ext cx="4058951" cy="1286129"/>
          </a:xfrm>
          <a:prstGeom prst="rect">
            <a:avLst/>
          </a:prstGeom>
        </p:spPr>
        <p:txBody>
          <a:bodyPr anchor="t" rtlCol="false" tIns="0" lIns="0" bIns="0" rIns="0">
            <a:spAutoFit/>
          </a:bodyPr>
          <a:lstStyle/>
          <a:p>
            <a:pPr algn="ctr">
              <a:lnSpc>
                <a:spcPts val="2086"/>
              </a:lnSpc>
            </a:pPr>
            <a:r>
              <a:rPr lang="en-US" sz="1490">
                <a:solidFill>
                  <a:srgbClr val="000000"/>
                </a:solidFill>
                <a:latin typeface="Montserrat Light"/>
                <a:ea typeface="Montserrat Light"/>
                <a:cs typeface="Montserrat Light"/>
                <a:sym typeface="Montserrat Light"/>
              </a:rPr>
              <a:t>Customers can browse the menu, place orders, make reservations, view order history, and reorder items. They can rate meals and provide feedback about food and service.</a:t>
            </a:r>
          </a:p>
        </p:txBody>
      </p:sp>
      <p:sp>
        <p:nvSpPr>
          <p:cNvPr name="TextBox 35" id="35"/>
          <p:cNvSpPr txBox="true"/>
          <p:nvPr/>
        </p:nvSpPr>
        <p:spPr>
          <a:xfrm rot="0">
            <a:off x="13962722" y="5027901"/>
            <a:ext cx="4119104" cy="2455202"/>
          </a:xfrm>
          <a:prstGeom prst="rect">
            <a:avLst/>
          </a:prstGeom>
        </p:spPr>
        <p:txBody>
          <a:bodyPr anchor="t" rtlCol="false" tIns="0" lIns="0" bIns="0" rIns="0">
            <a:spAutoFit/>
          </a:bodyPr>
          <a:lstStyle/>
          <a:p>
            <a:pPr algn="ctr">
              <a:lnSpc>
                <a:spcPts val="2197"/>
              </a:lnSpc>
            </a:pPr>
            <a:r>
              <a:rPr lang="en-US" sz="1426" spc="139">
                <a:solidFill>
                  <a:srgbClr val="000000"/>
                </a:solidFill>
                <a:latin typeface="Montserrat Light"/>
                <a:ea typeface="Montserrat Light"/>
                <a:cs typeface="Montserrat Light"/>
                <a:sym typeface="Montserrat Light"/>
              </a:rPr>
              <a:t> Chefs prepare meals, update order statuses, and manage kitchen operations. They monitor inventory levels and ensure food quality. Waiters take customer orders, update statuses, communicate with the kitchen, manage reservations, and ensure customers are satisfied with their meals and service.</a:t>
            </a:r>
          </a:p>
        </p:txBody>
      </p:sp>
      <p:grpSp>
        <p:nvGrpSpPr>
          <p:cNvPr name="Group 36" id="36"/>
          <p:cNvGrpSpPr/>
          <p:nvPr/>
        </p:nvGrpSpPr>
        <p:grpSpPr>
          <a:xfrm rot="0">
            <a:off x="4582212" y="4077444"/>
            <a:ext cx="4490230" cy="3573491"/>
            <a:chOff x="0" y="0"/>
            <a:chExt cx="1182612" cy="941166"/>
          </a:xfrm>
        </p:grpSpPr>
        <p:sp>
          <p:nvSpPr>
            <p:cNvPr name="Freeform 37" id="37"/>
            <p:cNvSpPr/>
            <p:nvPr/>
          </p:nvSpPr>
          <p:spPr>
            <a:xfrm flipH="false" flipV="false" rot="0">
              <a:off x="0" y="0"/>
              <a:ext cx="1182612" cy="941166"/>
            </a:xfrm>
            <a:custGeom>
              <a:avLst/>
              <a:gdLst/>
              <a:ahLst/>
              <a:cxnLst/>
              <a:rect r="r" b="b" t="t" l="l"/>
              <a:pathLst>
                <a:path h="941166" w="1182612">
                  <a:moveTo>
                    <a:pt x="34483" y="0"/>
                  </a:moveTo>
                  <a:lnTo>
                    <a:pt x="1148129" y="0"/>
                  </a:lnTo>
                  <a:cubicBezTo>
                    <a:pt x="1167173" y="0"/>
                    <a:pt x="1182612" y="15439"/>
                    <a:pt x="1182612" y="34483"/>
                  </a:cubicBezTo>
                  <a:lnTo>
                    <a:pt x="1182612" y="906683"/>
                  </a:lnTo>
                  <a:cubicBezTo>
                    <a:pt x="1182612" y="925728"/>
                    <a:pt x="1167173" y="941166"/>
                    <a:pt x="1148129" y="941166"/>
                  </a:cubicBezTo>
                  <a:lnTo>
                    <a:pt x="34483" y="941166"/>
                  </a:lnTo>
                  <a:cubicBezTo>
                    <a:pt x="15439" y="941166"/>
                    <a:pt x="0" y="925728"/>
                    <a:pt x="0" y="906683"/>
                  </a:cubicBezTo>
                  <a:lnTo>
                    <a:pt x="0" y="34483"/>
                  </a:lnTo>
                  <a:cubicBezTo>
                    <a:pt x="0" y="15439"/>
                    <a:pt x="15439" y="0"/>
                    <a:pt x="34483" y="0"/>
                  </a:cubicBezTo>
                  <a:close/>
                </a:path>
              </a:pathLst>
            </a:custGeom>
            <a:solidFill>
              <a:srgbClr val="FFFFFF"/>
            </a:solidFill>
            <a:ln w="38100" cap="sq">
              <a:solidFill>
                <a:srgbClr val="363636"/>
              </a:solidFill>
              <a:prstDash val="solid"/>
              <a:miter/>
            </a:ln>
          </p:spPr>
        </p:sp>
        <p:sp>
          <p:nvSpPr>
            <p:cNvPr name="TextBox 38" id="38"/>
            <p:cNvSpPr txBox="true"/>
            <p:nvPr/>
          </p:nvSpPr>
          <p:spPr>
            <a:xfrm>
              <a:off x="0" y="-19050"/>
              <a:ext cx="1182612" cy="960216"/>
            </a:xfrm>
            <a:prstGeom prst="rect">
              <a:avLst/>
            </a:prstGeom>
          </p:spPr>
          <p:txBody>
            <a:bodyPr anchor="ctr" rtlCol="false" tIns="50800" lIns="50800" bIns="50800" rIns="50800"/>
            <a:lstStyle/>
            <a:p>
              <a:pPr algn="ctr">
                <a:lnSpc>
                  <a:spcPts val="2859"/>
                </a:lnSpc>
              </a:pPr>
            </a:p>
          </p:txBody>
        </p:sp>
      </p:grpSp>
      <p:grpSp>
        <p:nvGrpSpPr>
          <p:cNvPr name="Group 39" id="39"/>
          <p:cNvGrpSpPr/>
          <p:nvPr/>
        </p:nvGrpSpPr>
        <p:grpSpPr>
          <a:xfrm rot="0">
            <a:off x="4870223" y="3920179"/>
            <a:ext cx="1047779" cy="1124013"/>
            <a:chOff x="0" y="0"/>
            <a:chExt cx="2127600" cy="2282400"/>
          </a:xfrm>
        </p:grpSpPr>
        <p:sp>
          <p:nvSpPr>
            <p:cNvPr name="Freeform 40" id="40"/>
            <p:cNvSpPr/>
            <p:nvPr/>
          </p:nvSpPr>
          <p:spPr>
            <a:xfrm flipH="false" flipV="false" rot="0">
              <a:off x="0" y="0"/>
              <a:ext cx="2136648" cy="2334387"/>
            </a:xfrm>
            <a:custGeom>
              <a:avLst/>
              <a:gdLst/>
              <a:ahLst/>
              <a:cxnLst/>
              <a:rect r="r" b="b" t="t" l="l"/>
              <a:pathLst>
                <a:path h="2334387" w="2136648">
                  <a:moveTo>
                    <a:pt x="1983994" y="0"/>
                  </a:moveTo>
                  <a:lnTo>
                    <a:pt x="144145" y="0"/>
                  </a:lnTo>
                  <a:cubicBezTo>
                    <a:pt x="64389" y="0"/>
                    <a:pt x="0" y="64262"/>
                    <a:pt x="0" y="143891"/>
                  </a:cubicBezTo>
                  <a:lnTo>
                    <a:pt x="0" y="2334387"/>
                  </a:lnTo>
                  <a:lnTo>
                    <a:pt x="991997" y="1949577"/>
                  </a:lnTo>
                  <a:lnTo>
                    <a:pt x="1983994" y="2334387"/>
                  </a:lnTo>
                  <a:lnTo>
                    <a:pt x="1983994" y="152400"/>
                  </a:lnTo>
                  <a:cubicBezTo>
                    <a:pt x="1983994" y="67945"/>
                    <a:pt x="2052574" y="0"/>
                    <a:pt x="2136648" y="0"/>
                  </a:cubicBezTo>
                  <a:lnTo>
                    <a:pt x="1983994" y="0"/>
                  </a:lnTo>
                  <a:close/>
                </a:path>
              </a:pathLst>
            </a:custGeom>
            <a:solidFill>
              <a:srgbClr val="363636"/>
            </a:solidFill>
          </p:spPr>
        </p:sp>
      </p:grpSp>
      <p:grpSp>
        <p:nvGrpSpPr>
          <p:cNvPr name="Group 41" id="41"/>
          <p:cNvGrpSpPr/>
          <p:nvPr/>
        </p:nvGrpSpPr>
        <p:grpSpPr>
          <a:xfrm rot="0">
            <a:off x="10372723" y="3883081"/>
            <a:ext cx="195222" cy="193467"/>
            <a:chOff x="0" y="0"/>
            <a:chExt cx="320400" cy="317520"/>
          </a:xfrm>
        </p:grpSpPr>
        <p:sp>
          <p:nvSpPr>
            <p:cNvPr name="Freeform 42" id="42"/>
            <p:cNvSpPr/>
            <p:nvPr/>
          </p:nvSpPr>
          <p:spPr>
            <a:xfrm flipH="false" flipV="false" rot="0">
              <a:off x="0" y="0"/>
              <a:ext cx="320421" cy="329184"/>
            </a:xfrm>
            <a:custGeom>
              <a:avLst/>
              <a:gdLst/>
              <a:ahLst/>
              <a:cxnLst/>
              <a:rect r="r" b="b" t="t" l="l"/>
              <a:pathLst>
                <a:path h="329184" w="320421">
                  <a:moveTo>
                    <a:pt x="320421" y="329184"/>
                  </a:moveTo>
                  <a:lnTo>
                    <a:pt x="0" y="329184"/>
                  </a:lnTo>
                  <a:lnTo>
                    <a:pt x="0" y="158750"/>
                  </a:lnTo>
                  <a:cubicBezTo>
                    <a:pt x="0" y="70866"/>
                    <a:pt x="71501" y="0"/>
                    <a:pt x="160147" y="0"/>
                  </a:cubicBezTo>
                  <a:cubicBezTo>
                    <a:pt x="248793" y="0"/>
                    <a:pt x="320421" y="70866"/>
                    <a:pt x="320421" y="158750"/>
                  </a:cubicBezTo>
                  <a:lnTo>
                    <a:pt x="320421" y="329184"/>
                  </a:lnTo>
                  <a:close/>
                </a:path>
              </a:pathLst>
            </a:custGeom>
            <a:solidFill>
              <a:srgbClr val="040506"/>
            </a:solidFill>
          </p:spPr>
        </p:sp>
      </p:grpSp>
      <p:sp>
        <p:nvSpPr>
          <p:cNvPr name="TextBox 43" id="43"/>
          <p:cNvSpPr txBox="true"/>
          <p:nvPr/>
        </p:nvSpPr>
        <p:spPr>
          <a:xfrm rot="0">
            <a:off x="6079927" y="4454543"/>
            <a:ext cx="2754390" cy="731477"/>
          </a:xfrm>
          <a:prstGeom prst="rect">
            <a:avLst/>
          </a:prstGeom>
        </p:spPr>
        <p:txBody>
          <a:bodyPr anchor="t" rtlCol="false" tIns="0" lIns="0" bIns="0" rIns="0">
            <a:spAutoFit/>
          </a:bodyPr>
          <a:lstStyle/>
          <a:p>
            <a:pPr algn="l" marL="0" indent="0" lvl="1">
              <a:lnSpc>
                <a:spcPts val="2992"/>
              </a:lnSpc>
              <a:spcBef>
                <a:spcPct val="0"/>
              </a:spcBef>
            </a:pPr>
            <a:r>
              <a:rPr lang="en-US" b="true" sz="2168">
                <a:solidFill>
                  <a:srgbClr val="000000"/>
                </a:solidFill>
                <a:latin typeface="Montserrat Classic Bold"/>
                <a:ea typeface="Montserrat Classic Bold"/>
                <a:cs typeface="Montserrat Classic Bold"/>
                <a:sym typeface="Montserrat Classic Bold"/>
              </a:rPr>
              <a:t>Owner/Manager Features :</a:t>
            </a:r>
          </a:p>
        </p:txBody>
      </p:sp>
      <p:sp>
        <p:nvSpPr>
          <p:cNvPr name="TextBox 44" id="44"/>
          <p:cNvSpPr txBox="true"/>
          <p:nvPr/>
        </p:nvSpPr>
        <p:spPr>
          <a:xfrm rot="0">
            <a:off x="4691953" y="5300311"/>
            <a:ext cx="4256664" cy="2057654"/>
          </a:xfrm>
          <a:prstGeom prst="rect">
            <a:avLst/>
          </a:prstGeom>
        </p:spPr>
        <p:txBody>
          <a:bodyPr anchor="t" rtlCol="false" tIns="0" lIns="0" bIns="0" rIns="0">
            <a:spAutoFit/>
          </a:bodyPr>
          <a:lstStyle/>
          <a:p>
            <a:pPr algn="ctr">
              <a:lnSpc>
                <a:spcPts val="2086"/>
              </a:lnSpc>
            </a:pPr>
            <a:r>
              <a:rPr lang="en-US" sz="1490">
                <a:solidFill>
                  <a:srgbClr val="000000"/>
                </a:solidFill>
                <a:latin typeface="Montserrat Light"/>
                <a:ea typeface="Montserrat Light"/>
                <a:cs typeface="Montserrat Light"/>
                <a:sym typeface="Montserrat Light"/>
              </a:rPr>
              <a:t> Monitor staff performance and resolve customer concerns. Handle table reservations and can generate reports on location based and overall. Owners have additional access to financial reports, revenue analytics, Managers focus on operational coordination without access to sensitive financial data.</a:t>
            </a:r>
          </a:p>
          <a:p>
            <a:pPr algn="ctr">
              <a:lnSpc>
                <a:spcPts val="2086"/>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4F5"/>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4970786" cy="10287000"/>
          </a:xfrm>
          <a:custGeom>
            <a:avLst/>
            <a:gdLst/>
            <a:ahLst/>
            <a:cxnLst/>
            <a:rect r="r" b="b" t="t" l="l"/>
            <a:pathLst>
              <a:path h="10287000" w="4970786">
                <a:moveTo>
                  <a:pt x="0" y="0"/>
                </a:moveTo>
                <a:lnTo>
                  <a:pt x="4970786" y="0"/>
                </a:lnTo>
                <a:lnTo>
                  <a:pt x="4970786" y="10287000"/>
                </a:lnTo>
                <a:lnTo>
                  <a:pt x="0" y="10287000"/>
                </a:lnTo>
                <a:lnTo>
                  <a:pt x="0" y="0"/>
                </a:lnTo>
                <a:close/>
              </a:path>
            </a:pathLst>
          </a:custGeom>
          <a:blipFill>
            <a:blip r:embed="rId2"/>
            <a:stretch>
              <a:fillRect l="-121386" t="0" r="-121386" b="0"/>
            </a:stretch>
          </a:blipFill>
        </p:spPr>
      </p:sp>
      <p:sp>
        <p:nvSpPr>
          <p:cNvPr name="TextBox 3" id="3"/>
          <p:cNvSpPr txBox="true"/>
          <p:nvPr/>
        </p:nvSpPr>
        <p:spPr>
          <a:xfrm rot="0">
            <a:off x="4970786" y="1250468"/>
            <a:ext cx="11120633" cy="972926"/>
          </a:xfrm>
          <a:prstGeom prst="rect">
            <a:avLst/>
          </a:prstGeom>
        </p:spPr>
        <p:txBody>
          <a:bodyPr anchor="t" rtlCol="false" tIns="0" lIns="0" bIns="0" rIns="0">
            <a:spAutoFit/>
          </a:bodyPr>
          <a:lstStyle/>
          <a:p>
            <a:pPr algn="l" marL="0" indent="0" lvl="0">
              <a:lnSpc>
                <a:spcPts val="7881"/>
              </a:lnSpc>
              <a:spcBef>
                <a:spcPct val="0"/>
              </a:spcBef>
            </a:pPr>
            <a:r>
              <a:rPr lang="en-US" sz="5711" spc="199">
                <a:solidFill>
                  <a:srgbClr val="010101"/>
                </a:solidFill>
                <a:latin typeface="Archivo Black"/>
                <a:ea typeface="Archivo Black"/>
                <a:cs typeface="Archivo Black"/>
                <a:sym typeface="Archivo Black"/>
              </a:rPr>
              <a:t>KEY PAGES: </a:t>
            </a:r>
          </a:p>
        </p:txBody>
      </p:sp>
      <p:sp>
        <p:nvSpPr>
          <p:cNvPr name="Freeform 4" id="4"/>
          <p:cNvSpPr/>
          <p:nvPr/>
        </p:nvSpPr>
        <p:spPr>
          <a:xfrm flipH="false" flipV="false" rot="0">
            <a:off x="-2312681" y="-7563"/>
            <a:ext cx="7283467" cy="10294563"/>
          </a:xfrm>
          <a:custGeom>
            <a:avLst/>
            <a:gdLst/>
            <a:ahLst/>
            <a:cxnLst/>
            <a:rect r="r" b="b" t="t" l="l"/>
            <a:pathLst>
              <a:path h="10294563" w="7283467">
                <a:moveTo>
                  <a:pt x="0" y="0"/>
                </a:moveTo>
                <a:lnTo>
                  <a:pt x="7283467" y="0"/>
                </a:lnTo>
                <a:lnTo>
                  <a:pt x="7283467" y="10294563"/>
                </a:lnTo>
                <a:lnTo>
                  <a:pt x="0" y="10294563"/>
                </a:lnTo>
                <a:lnTo>
                  <a:pt x="0" y="0"/>
                </a:lnTo>
                <a:close/>
              </a:path>
            </a:pathLst>
          </a:custGeom>
          <a:blipFill>
            <a:blip r:embed="rId3"/>
            <a:stretch>
              <a:fillRect l="-41338" t="0" r="-116695" b="-1561"/>
            </a:stretch>
          </a:blipFill>
        </p:spPr>
      </p:sp>
      <p:sp>
        <p:nvSpPr>
          <p:cNvPr name="TextBox 5" id="5"/>
          <p:cNvSpPr txBox="true"/>
          <p:nvPr/>
        </p:nvSpPr>
        <p:spPr>
          <a:xfrm rot="0">
            <a:off x="5265670" y="3261967"/>
            <a:ext cx="5570305" cy="5344670"/>
          </a:xfrm>
          <a:prstGeom prst="rect">
            <a:avLst/>
          </a:prstGeom>
        </p:spPr>
        <p:txBody>
          <a:bodyPr anchor="t" rtlCol="false" tIns="0" lIns="0" bIns="0" rIns="0">
            <a:spAutoFit/>
          </a:bodyPr>
          <a:lstStyle/>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Home Page (General)</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Admin Dashboard</a:t>
            </a:r>
            <a:r>
              <a:rPr lang="en-US" sz="2963" spc="290">
                <a:solidFill>
                  <a:srgbClr val="000000"/>
                </a:solidFill>
                <a:latin typeface="Montserrat Light"/>
                <a:ea typeface="Montserrat Light"/>
                <a:cs typeface="Montserrat Light"/>
                <a:sym typeface="Montserrat Light"/>
              </a:rPr>
              <a:t> </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Owner/Manager Home Page</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Owner/Manager Dashboard</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Customer Dashboard</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Staff Home Page</a:t>
            </a:r>
          </a:p>
          <a:p>
            <a:pPr algn="l">
              <a:lnSpc>
                <a:spcPts val="4088"/>
              </a:lnSpc>
            </a:pPr>
          </a:p>
          <a:p>
            <a:pPr algn="l">
              <a:lnSpc>
                <a:spcPts val="4088"/>
              </a:lnSpc>
            </a:pPr>
          </a:p>
        </p:txBody>
      </p:sp>
      <p:sp>
        <p:nvSpPr>
          <p:cNvPr name="TextBox 6" id="6"/>
          <p:cNvSpPr txBox="true"/>
          <p:nvPr/>
        </p:nvSpPr>
        <p:spPr>
          <a:xfrm rot="0">
            <a:off x="11128846" y="3261967"/>
            <a:ext cx="6130454" cy="5367654"/>
          </a:xfrm>
          <a:prstGeom prst="rect">
            <a:avLst/>
          </a:prstGeom>
        </p:spPr>
        <p:txBody>
          <a:bodyPr anchor="t" rtlCol="false" tIns="0" lIns="0" bIns="0" rIns="0">
            <a:spAutoFit/>
          </a:bodyPr>
          <a:lstStyle/>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Registration Page</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Login Pages</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Order and Reservation Page</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Feedback Page</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Menu Management Page</a:t>
            </a:r>
            <a:r>
              <a:rPr lang="en-US" b="true" sz="2963" spc="290">
                <a:solidFill>
                  <a:srgbClr val="000000"/>
                </a:solidFill>
                <a:latin typeface="Montserrat Light Bold"/>
                <a:ea typeface="Montserrat Light Bold"/>
                <a:cs typeface="Montserrat Light Bold"/>
                <a:sym typeface="Montserrat Light Bold"/>
              </a:rPr>
              <a:t>  </a:t>
            </a:r>
          </a:p>
          <a:p>
            <a:pPr algn="l" marL="639717" indent="-319859" lvl="1">
              <a:lnSpc>
                <a:spcPts val="4088"/>
              </a:lnSpc>
              <a:buFont typeface="Arial"/>
              <a:buChar char="•"/>
            </a:pPr>
            <a:r>
              <a:rPr lang="en-US" b="true" sz="2963" spc="290">
                <a:solidFill>
                  <a:srgbClr val="000000"/>
                </a:solidFill>
                <a:latin typeface="Montserrat Light Bold"/>
                <a:ea typeface="Montserrat Light Bold"/>
                <a:cs typeface="Montserrat Light Bold"/>
                <a:sym typeface="Montserrat Light Bold"/>
              </a:rPr>
              <a:t>Payment and Billing Page</a:t>
            </a:r>
          </a:p>
          <a:p>
            <a:pPr algn="l">
              <a:lnSpc>
                <a:spcPts val="4088"/>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55" t="0" r="-555" b="0"/>
            </a:stretch>
          </a:blipFill>
        </p:spPr>
      </p:sp>
      <p:grpSp>
        <p:nvGrpSpPr>
          <p:cNvPr name="Group 3" id="3"/>
          <p:cNvGrpSpPr/>
          <p:nvPr/>
        </p:nvGrpSpPr>
        <p:grpSpPr>
          <a:xfrm rot="0">
            <a:off x="12919062" y="264074"/>
            <a:ext cx="4199631" cy="4923567"/>
            <a:chOff x="0" y="0"/>
            <a:chExt cx="1106076" cy="1296742"/>
          </a:xfrm>
        </p:grpSpPr>
        <p:sp>
          <p:nvSpPr>
            <p:cNvPr name="Freeform 4" id="4"/>
            <p:cNvSpPr/>
            <p:nvPr/>
          </p:nvSpPr>
          <p:spPr>
            <a:xfrm flipH="false" flipV="false" rot="0">
              <a:off x="0" y="0"/>
              <a:ext cx="1106076" cy="1296742"/>
            </a:xfrm>
            <a:custGeom>
              <a:avLst/>
              <a:gdLst/>
              <a:ahLst/>
              <a:cxnLst/>
              <a:rect r="r" b="b" t="t" l="l"/>
              <a:pathLst>
                <a:path h="1296742" w="1106076">
                  <a:moveTo>
                    <a:pt x="46087" y="0"/>
                  </a:moveTo>
                  <a:lnTo>
                    <a:pt x="1059989" y="0"/>
                  </a:lnTo>
                  <a:cubicBezTo>
                    <a:pt x="1085442" y="0"/>
                    <a:pt x="1106076" y="20634"/>
                    <a:pt x="1106076" y="46087"/>
                  </a:cubicBezTo>
                  <a:lnTo>
                    <a:pt x="1106076" y="1250655"/>
                  </a:lnTo>
                  <a:cubicBezTo>
                    <a:pt x="1106076" y="1276108"/>
                    <a:pt x="1085442" y="1296742"/>
                    <a:pt x="1059989" y="1296742"/>
                  </a:cubicBezTo>
                  <a:lnTo>
                    <a:pt x="46087" y="1296742"/>
                  </a:lnTo>
                  <a:cubicBezTo>
                    <a:pt x="20634" y="1296742"/>
                    <a:pt x="0" y="1276108"/>
                    <a:pt x="0" y="1250655"/>
                  </a:cubicBezTo>
                  <a:lnTo>
                    <a:pt x="0" y="46087"/>
                  </a:lnTo>
                  <a:cubicBezTo>
                    <a:pt x="0" y="20634"/>
                    <a:pt x="20634" y="0"/>
                    <a:pt x="46087" y="0"/>
                  </a:cubicBezTo>
                  <a:close/>
                </a:path>
              </a:pathLst>
            </a:custGeom>
            <a:solidFill>
              <a:srgbClr val="FFFFFF">
                <a:alpha val="86667"/>
              </a:srgbClr>
            </a:solidFill>
            <a:ln cap="rnd">
              <a:noFill/>
              <a:prstDash val="solid"/>
              <a:round/>
            </a:ln>
          </p:spPr>
        </p:sp>
        <p:sp>
          <p:nvSpPr>
            <p:cNvPr name="TextBox 5" id="5"/>
            <p:cNvSpPr txBox="true"/>
            <p:nvPr/>
          </p:nvSpPr>
          <p:spPr>
            <a:xfrm>
              <a:off x="0" y="-19050"/>
              <a:ext cx="1106076" cy="1315792"/>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6" id="6"/>
          <p:cNvGrpSpPr/>
          <p:nvPr/>
        </p:nvGrpSpPr>
        <p:grpSpPr>
          <a:xfrm rot="0">
            <a:off x="12898015" y="5187641"/>
            <a:ext cx="4183270" cy="4493772"/>
            <a:chOff x="0" y="0"/>
            <a:chExt cx="1101767" cy="1183545"/>
          </a:xfrm>
        </p:grpSpPr>
        <p:sp>
          <p:nvSpPr>
            <p:cNvPr name="Freeform 7" id="7"/>
            <p:cNvSpPr/>
            <p:nvPr/>
          </p:nvSpPr>
          <p:spPr>
            <a:xfrm flipH="false" flipV="false" rot="0">
              <a:off x="0" y="0"/>
              <a:ext cx="1101767" cy="1183545"/>
            </a:xfrm>
            <a:custGeom>
              <a:avLst/>
              <a:gdLst/>
              <a:ahLst/>
              <a:cxnLst/>
              <a:rect r="r" b="b" t="t" l="l"/>
              <a:pathLst>
                <a:path h="1183545" w="1101767">
                  <a:moveTo>
                    <a:pt x="46267" y="0"/>
                  </a:moveTo>
                  <a:lnTo>
                    <a:pt x="1055500" y="0"/>
                  </a:lnTo>
                  <a:cubicBezTo>
                    <a:pt x="1067770" y="0"/>
                    <a:pt x="1079539" y="4875"/>
                    <a:pt x="1088215" y="13551"/>
                  </a:cubicBezTo>
                  <a:cubicBezTo>
                    <a:pt x="1096892" y="22228"/>
                    <a:pt x="1101767" y="33996"/>
                    <a:pt x="1101767" y="46267"/>
                  </a:cubicBezTo>
                  <a:lnTo>
                    <a:pt x="1101767" y="1137278"/>
                  </a:lnTo>
                  <a:cubicBezTo>
                    <a:pt x="1101767" y="1162830"/>
                    <a:pt x="1081052" y="1183545"/>
                    <a:pt x="1055500" y="1183545"/>
                  </a:cubicBezTo>
                  <a:lnTo>
                    <a:pt x="46267" y="1183545"/>
                  </a:lnTo>
                  <a:cubicBezTo>
                    <a:pt x="33996" y="1183545"/>
                    <a:pt x="22228" y="1178670"/>
                    <a:pt x="13551" y="1169994"/>
                  </a:cubicBezTo>
                  <a:cubicBezTo>
                    <a:pt x="4875" y="1161317"/>
                    <a:pt x="0" y="1149549"/>
                    <a:pt x="0" y="1137278"/>
                  </a:cubicBezTo>
                  <a:lnTo>
                    <a:pt x="0" y="46267"/>
                  </a:lnTo>
                  <a:cubicBezTo>
                    <a:pt x="0" y="33996"/>
                    <a:pt x="4875" y="22228"/>
                    <a:pt x="13551" y="13551"/>
                  </a:cubicBezTo>
                  <a:cubicBezTo>
                    <a:pt x="22228" y="4875"/>
                    <a:pt x="33996" y="0"/>
                    <a:pt x="46267" y="0"/>
                  </a:cubicBezTo>
                  <a:close/>
                </a:path>
              </a:pathLst>
            </a:custGeom>
            <a:solidFill>
              <a:srgbClr val="FFFFFF">
                <a:alpha val="86667"/>
              </a:srgbClr>
            </a:solidFill>
            <a:ln cap="rnd">
              <a:noFill/>
              <a:prstDash val="solid"/>
              <a:round/>
            </a:ln>
          </p:spPr>
        </p:sp>
        <p:sp>
          <p:nvSpPr>
            <p:cNvPr name="TextBox 8" id="8"/>
            <p:cNvSpPr txBox="true"/>
            <p:nvPr/>
          </p:nvSpPr>
          <p:spPr>
            <a:xfrm>
              <a:off x="0" y="-19050"/>
              <a:ext cx="1101767" cy="1202595"/>
            </a:xfrm>
            <a:prstGeom prst="rect">
              <a:avLst/>
            </a:prstGeom>
          </p:spPr>
          <p:txBody>
            <a:bodyPr anchor="ctr" rtlCol="false" tIns="50800" lIns="50800" bIns="50800" rIns="50800"/>
            <a:lstStyle/>
            <a:p>
              <a:pPr algn="ctr" marL="0" indent="0" lvl="0">
                <a:lnSpc>
                  <a:spcPts val="2859"/>
                </a:lnSpc>
                <a:spcBef>
                  <a:spcPct val="0"/>
                </a:spcBef>
              </a:pPr>
            </a:p>
          </p:txBody>
        </p:sp>
      </p:grpSp>
      <p:grpSp>
        <p:nvGrpSpPr>
          <p:cNvPr name="Group 9" id="9"/>
          <p:cNvGrpSpPr/>
          <p:nvPr/>
        </p:nvGrpSpPr>
        <p:grpSpPr>
          <a:xfrm rot="0">
            <a:off x="400675" y="768389"/>
            <a:ext cx="11867549" cy="8564769"/>
            <a:chOff x="0" y="0"/>
            <a:chExt cx="3125610" cy="2255742"/>
          </a:xfrm>
        </p:grpSpPr>
        <p:sp>
          <p:nvSpPr>
            <p:cNvPr name="Freeform 10" id="10"/>
            <p:cNvSpPr/>
            <p:nvPr/>
          </p:nvSpPr>
          <p:spPr>
            <a:xfrm flipH="false" flipV="false" rot="0">
              <a:off x="0" y="0"/>
              <a:ext cx="3125610" cy="2255742"/>
            </a:xfrm>
            <a:custGeom>
              <a:avLst/>
              <a:gdLst/>
              <a:ahLst/>
              <a:cxnLst/>
              <a:rect r="r" b="b" t="t" l="l"/>
              <a:pathLst>
                <a:path h="2255742" w="3125610">
                  <a:moveTo>
                    <a:pt x="16309" y="0"/>
                  </a:moveTo>
                  <a:lnTo>
                    <a:pt x="3109301" y="0"/>
                  </a:lnTo>
                  <a:cubicBezTo>
                    <a:pt x="3118308" y="0"/>
                    <a:pt x="3125610" y="7302"/>
                    <a:pt x="3125610" y="16309"/>
                  </a:cubicBezTo>
                  <a:lnTo>
                    <a:pt x="3125610" y="2239433"/>
                  </a:lnTo>
                  <a:cubicBezTo>
                    <a:pt x="3125610" y="2243758"/>
                    <a:pt x="3123891" y="2247906"/>
                    <a:pt x="3120833" y="2250965"/>
                  </a:cubicBezTo>
                  <a:cubicBezTo>
                    <a:pt x="3117774" y="2254023"/>
                    <a:pt x="3113626" y="2255742"/>
                    <a:pt x="3109301" y="2255742"/>
                  </a:cubicBezTo>
                  <a:lnTo>
                    <a:pt x="16309" y="2255742"/>
                  </a:lnTo>
                  <a:cubicBezTo>
                    <a:pt x="7302" y="2255742"/>
                    <a:pt x="0" y="2248440"/>
                    <a:pt x="0" y="2239433"/>
                  </a:cubicBezTo>
                  <a:lnTo>
                    <a:pt x="0" y="16309"/>
                  </a:lnTo>
                  <a:cubicBezTo>
                    <a:pt x="0" y="7302"/>
                    <a:pt x="7302" y="0"/>
                    <a:pt x="16309" y="0"/>
                  </a:cubicBezTo>
                  <a:close/>
                </a:path>
              </a:pathLst>
            </a:custGeom>
            <a:solidFill>
              <a:srgbClr val="FFFFFF">
                <a:alpha val="86667"/>
              </a:srgbClr>
            </a:solidFill>
          </p:spPr>
        </p:sp>
        <p:sp>
          <p:nvSpPr>
            <p:cNvPr name="TextBox 11" id="11"/>
            <p:cNvSpPr txBox="true"/>
            <p:nvPr/>
          </p:nvSpPr>
          <p:spPr>
            <a:xfrm>
              <a:off x="0" y="-19050"/>
              <a:ext cx="3125610" cy="2274792"/>
            </a:xfrm>
            <a:prstGeom prst="rect">
              <a:avLst/>
            </a:prstGeom>
          </p:spPr>
          <p:txBody>
            <a:bodyPr anchor="ctr" rtlCol="false" tIns="50800" lIns="50800" bIns="50800" rIns="50800"/>
            <a:lstStyle/>
            <a:p>
              <a:pPr algn="ctr">
                <a:lnSpc>
                  <a:spcPts val="2859"/>
                </a:lnSpc>
              </a:pPr>
            </a:p>
          </p:txBody>
        </p:sp>
      </p:grpSp>
      <p:sp>
        <p:nvSpPr>
          <p:cNvPr name="TextBox 12" id="12"/>
          <p:cNvSpPr txBox="true"/>
          <p:nvPr/>
        </p:nvSpPr>
        <p:spPr>
          <a:xfrm rot="0">
            <a:off x="1028700" y="962025"/>
            <a:ext cx="7607716" cy="587297"/>
          </a:xfrm>
          <a:prstGeom prst="rect">
            <a:avLst/>
          </a:prstGeom>
        </p:spPr>
        <p:txBody>
          <a:bodyPr anchor="t" rtlCol="false" tIns="0" lIns="0" bIns="0" rIns="0">
            <a:spAutoFit/>
          </a:bodyPr>
          <a:lstStyle/>
          <a:p>
            <a:pPr algn="l" marL="0" indent="0" lvl="0">
              <a:lnSpc>
                <a:spcPts val="4796"/>
              </a:lnSpc>
              <a:spcBef>
                <a:spcPct val="0"/>
              </a:spcBef>
            </a:pPr>
            <a:r>
              <a:rPr lang="en-US" sz="3475" spc="121">
                <a:solidFill>
                  <a:srgbClr val="010101"/>
                </a:solidFill>
                <a:latin typeface="Archivo Black"/>
                <a:ea typeface="Archivo Black"/>
                <a:cs typeface="Archivo Black"/>
                <a:sym typeface="Archivo Black"/>
              </a:rPr>
              <a:t>TEAM CONTRIBUTION </a:t>
            </a:r>
          </a:p>
        </p:txBody>
      </p:sp>
      <p:sp>
        <p:nvSpPr>
          <p:cNvPr name="TextBox 13" id="13"/>
          <p:cNvSpPr txBox="true"/>
          <p:nvPr/>
        </p:nvSpPr>
        <p:spPr>
          <a:xfrm rot="0">
            <a:off x="1011762" y="1655484"/>
            <a:ext cx="10645374" cy="7359588"/>
          </a:xfrm>
          <a:prstGeom prst="rect">
            <a:avLst/>
          </a:prstGeom>
        </p:spPr>
        <p:txBody>
          <a:bodyPr anchor="t" rtlCol="false" tIns="0" lIns="0" bIns="0" rIns="0">
            <a:spAutoFit/>
          </a:bodyPr>
          <a:lstStyle/>
          <a:p>
            <a:pPr algn="just" marL="420395" indent="-210197" lvl="1">
              <a:lnSpc>
                <a:spcPts val="2687"/>
              </a:lnSpc>
              <a:buFont typeface="Arial"/>
              <a:buChar char="•"/>
            </a:pPr>
            <a:r>
              <a:rPr lang="en-US" b="true" sz="1947" spc="190">
                <a:solidFill>
                  <a:srgbClr val="040506"/>
                </a:solidFill>
                <a:latin typeface="Montserrat Light Bold"/>
                <a:ea typeface="Montserrat Light Bold"/>
                <a:cs typeface="Montserrat Light Bold"/>
                <a:sym typeface="Montserrat Light Bold"/>
              </a:rPr>
              <a:t>Nitin Vempati: </a:t>
            </a:r>
            <a:r>
              <a:rPr lang="en-US" sz="1947" spc="190">
                <a:solidFill>
                  <a:srgbClr val="040506"/>
                </a:solidFill>
                <a:latin typeface="Montserrat Light"/>
                <a:ea typeface="Montserrat Light"/>
                <a:cs typeface="Montserrat Light"/>
                <a:sym typeface="Montserrat Light"/>
              </a:rPr>
              <a:t>Leads back-end development, integrating Node.js, Express, and MongoDB. Develops Customer Dashboard page and Admin Dashboard page, contributing 20% to front-end integration for smooth functionality.</a:t>
            </a:r>
          </a:p>
          <a:p>
            <a:pPr algn="just">
              <a:lnSpc>
                <a:spcPts val="2687"/>
              </a:lnSpc>
            </a:pPr>
          </a:p>
          <a:p>
            <a:pPr algn="just" marL="420395" indent="-210197" lvl="1">
              <a:lnSpc>
                <a:spcPts val="2687"/>
              </a:lnSpc>
              <a:buFont typeface="Arial"/>
              <a:buChar char="•"/>
            </a:pPr>
            <a:r>
              <a:rPr lang="en-US" b="true" sz="1947" spc="190">
                <a:solidFill>
                  <a:srgbClr val="040506"/>
                </a:solidFill>
                <a:latin typeface="Montserrat Light Bold"/>
                <a:ea typeface="Montserrat Light Bold"/>
                <a:cs typeface="Montserrat Light Bold"/>
                <a:sym typeface="Montserrat Light Bold"/>
              </a:rPr>
              <a:t>Sofiya Tentu: </a:t>
            </a:r>
            <a:r>
              <a:rPr lang="en-US" sz="1947" spc="190">
                <a:solidFill>
                  <a:srgbClr val="040506"/>
                </a:solidFill>
                <a:latin typeface="Montserrat Light"/>
                <a:ea typeface="Montserrat Light"/>
                <a:cs typeface="Montserrat Light"/>
                <a:sym typeface="Montserrat Light"/>
              </a:rPr>
              <a:t>Manages back-end development for Owner/Manager Home and Dashboard pages, ensuring efficient management of personal information and seamless system integration.</a:t>
            </a:r>
          </a:p>
          <a:p>
            <a:pPr algn="just">
              <a:lnSpc>
                <a:spcPts val="2687"/>
              </a:lnSpc>
            </a:pPr>
          </a:p>
          <a:p>
            <a:pPr algn="just" marL="420395" indent="-210197" lvl="1">
              <a:lnSpc>
                <a:spcPts val="2687"/>
              </a:lnSpc>
              <a:buFont typeface="Arial"/>
              <a:buChar char="•"/>
            </a:pPr>
            <a:r>
              <a:rPr lang="en-US" b="true" sz="1947" spc="190">
                <a:solidFill>
                  <a:srgbClr val="040506"/>
                </a:solidFill>
                <a:latin typeface="Montserrat Light Bold"/>
                <a:ea typeface="Montserrat Light Bold"/>
                <a:cs typeface="Montserrat Light Bold"/>
                <a:sym typeface="Montserrat Light Bold"/>
              </a:rPr>
              <a:t>Giresh Velaga: </a:t>
            </a:r>
            <a:r>
              <a:rPr lang="en-US" sz="1947" spc="190">
                <a:solidFill>
                  <a:srgbClr val="040506"/>
                </a:solidFill>
                <a:latin typeface="Montserrat Light"/>
                <a:ea typeface="Montserrat Light"/>
                <a:cs typeface="Montserrat Light"/>
                <a:sym typeface="Montserrat Light"/>
              </a:rPr>
              <a:t>Focuses on front-end development, creating theHome Page (with Select Restaurant Page), Order and Reservation Page, Menu Management Page, Staff Dashboard Page, ensuring visually appealing and user-friendly interfaces.</a:t>
            </a:r>
          </a:p>
          <a:p>
            <a:pPr algn="just">
              <a:lnSpc>
                <a:spcPts val="2687"/>
              </a:lnSpc>
            </a:pPr>
          </a:p>
          <a:p>
            <a:pPr algn="just" marL="420395" indent="-210197" lvl="1">
              <a:lnSpc>
                <a:spcPts val="2687"/>
              </a:lnSpc>
              <a:buFont typeface="Arial"/>
              <a:buChar char="•"/>
            </a:pPr>
            <a:r>
              <a:rPr lang="en-US" b="true" sz="1947" spc="190">
                <a:solidFill>
                  <a:srgbClr val="040506"/>
                </a:solidFill>
                <a:latin typeface="Montserrat Light Bold"/>
                <a:ea typeface="Montserrat Light Bold"/>
                <a:cs typeface="Montserrat Light Bold"/>
                <a:sym typeface="Montserrat Light Bold"/>
              </a:rPr>
              <a:t>Deekshith Kumar: </a:t>
            </a:r>
            <a:r>
              <a:rPr lang="en-US" sz="1947" spc="190">
                <a:solidFill>
                  <a:srgbClr val="040506"/>
                </a:solidFill>
                <a:latin typeface="Montserrat Light"/>
                <a:ea typeface="Montserrat Light"/>
                <a:cs typeface="Montserrat Light"/>
                <a:sym typeface="Montserrat Light"/>
              </a:rPr>
              <a:t>Develops secure and responsive front-end user access pages, including Registration Page, Login Pages and Payment and Billing Page, enhancing the onboarding experience.</a:t>
            </a:r>
          </a:p>
          <a:p>
            <a:pPr algn="just">
              <a:lnSpc>
                <a:spcPts val="2687"/>
              </a:lnSpc>
            </a:pPr>
          </a:p>
          <a:p>
            <a:pPr algn="just" marL="420395" indent="-210197" lvl="1">
              <a:lnSpc>
                <a:spcPts val="2687"/>
              </a:lnSpc>
              <a:buFont typeface="Arial"/>
              <a:buChar char="•"/>
            </a:pPr>
            <a:r>
              <a:rPr lang="en-US" b="true" sz="1947" spc="190">
                <a:solidFill>
                  <a:srgbClr val="040506"/>
                </a:solidFill>
                <a:latin typeface="Montserrat Light Bold"/>
                <a:ea typeface="Montserrat Light Bold"/>
                <a:cs typeface="Montserrat Light Bold"/>
                <a:sym typeface="Montserrat Light Bold"/>
              </a:rPr>
              <a:t>Nagaraju Thokala: </a:t>
            </a:r>
            <a:r>
              <a:rPr lang="en-US" sz="1947" spc="190">
                <a:solidFill>
                  <a:srgbClr val="040506"/>
                </a:solidFill>
                <a:latin typeface="Montserrat Light"/>
                <a:ea typeface="Montserrat Light"/>
                <a:cs typeface="Montserrat Light"/>
                <a:sym typeface="Montserrat Light"/>
              </a:rPr>
              <a:t>Designs the Staff home page and Feedback Page for customer input and handles information collection, including project requirements and resources, to ensure project success.</a:t>
            </a:r>
          </a:p>
          <a:p>
            <a:pPr algn="just">
              <a:lnSpc>
                <a:spcPts val="2687"/>
              </a:lnSpc>
            </a:pPr>
          </a:p>
        </p:txBody>
      </p:sp>
      <p:sp>
        <p:nvSpPr>
          <p:cNvPr name="TextBox 14" id="14"/>
          <p:cNvSpPr txBox="true"/>
          <p:nvPr/>
        </p:nvSpPr>
        <p:spPr>
          <a:xfrm rot="0">
            <a:off x="12620649" y="840942"/>
            <a:ext cx="4738003" cy="553176"/>
          </a:xfrm>
          <a:prstGeom prst="rect">
            <a:avLst/>
          </a:prstGeom>
        </p:spPr>
        <p:txBody>
          <a:bodyPr anchor="t" rtlCol="false" tIns="0" lIns="0" bIns="0" rIns="0">
            <a:spAutoFit/>
          </a:bodyPr>
          <a:lstStyle/>
          <a:p>
            <a:pPr algn="ctr" marL="0" indent="0" lvl="0">
              <a:lnSpc>
                <a:spcPts val="4501"/>
              </a:lnSpc>
              <a:spcBef>
                <a:spcPct val="0"/>
              </a:spcBef>
            </a:pPr>
            <a:r>
              <a:rPr lang="en-US" b="true" sz="3261" spc="45">
                <a:solidFill>
                  <a:srgbClr val="040506"/>
                </a:solidFill>
                <a:latin typeface="Montserrat Classic Bold"/>
                <a:ea typeface="Montserrat Classic Bold"/>
                <a:cs typeface="Montserrat Classic Bold"/>
                <a:sym typeface="Montserrat Classic Bold"/>
              </a:rPr>
              <a:t>First Review</a:t>
            </a:r>
          </a:p>
        </p:txBody>
      </p:sp>
      <p:sp>
        <p:nvSpPr>
          <p:cNvPr name="TextBox 15" id="15"/>
          <p:cNvSpPr txBox="true"/>
          <p:nvPr/>
        </p:nvSpPr>
        <p:spPr>
          <a:xfrm rot="0">
            <a:off x="17259300" y="923925"/>
            <a:ext cx="47625" cy="7757772"/>
          </a:xfrm>
          <a:prstGeom prst="rect">
            <a:avLst/>
          </a:prstGeom>
        </p:spPr>
        <p:txBody>
          <a:bodyPr anchor="t" rtlCol="false" tIns="0" lIns="0" bIns="0" rIns="0">
            <a:spAutoFit/>
          </a:bodyPr>
          <a:lstStyle/>
          <a:p>
            <a:pPr algn="l" marL="0" indent="0" lvl="0">
              <a:lnSpc>
                <a:spcPts val="7742"/>
              </a:lnSpc>
              <a:spcBef>
                <a:spcPct val="0"/>
              </a:spcBef>
            </a:pPr>
            <a:r>
              <a:rPr lang="en-US" sz="5610" spc="196">
                <a:solidFill>
                  <a:srgbClr val="F2F4F5"/>
                </a:solidFill>
                <a:latin typeface="Archivo Black"/>
                <a:ea typeface="Archivo Black"/>
                <a:cs typeface="Archivo Black"/>
                <a:sym typeface="Archivo Black"/>
              </a:rPr>
              <a:t>TIMELINE</a:t>
            </a:r>
            <a:r>
              <a:rPr lang="en-US" sz="5610" spc="196">
                <a:solidFill>
                  <a:srgbClr val="010101"/>
                </a:solidFill>
                <a:latin typeface="Archivo Black"/>
                <a:ea typeface="Archivo Black"/>
                <a:cs typeface="Archivo Black"/>
                <a:sym typeface="Archivo Black"/>
              </a:rPr>
              <a:t> </a:t>
            </a:r>
          </a:p>
        </p:txBody>
      </p:sp>
      <p:sp>
        <p:nvSpPr>
          <p:cNvPr name="TextBox 16" id="16"/>
          <p:cNvSpPr txBox="true"/>
          <p:nvPr/>
        </p:nvSpPr>
        <p:spPr>
          <a:xfrm rot="0">
            <a:off x="13134484" y="1810183"/>
            <a:ext cx="3768786" cy="2936792"/>
          </a:xfrm>
          <a:prstGeom prst="rect">
            <a:avLst/>
          </a:prstGeom>
        </p:spPr>
        <p:txBody>
          <a:bodyPr anchor="t" rtlCol="false" tIns="0" lIns="0" bIns="0" rIns="0">
            <a:spAutoFit/>
          </a:bodyPr>
          <a:lstStyle/>
          <a:p>
            <a:pPr algn="ctr">
              <a:lnSpc>
                <a:spcPts val="2113"/>
              </a:lnSpc>
            </a:pPr>
            <a:r>
              <a:rPr lang="en-US" sz="1531" spc="150">
                <a:solidFill>
                  <a:srgbClr val="040506"/>
                </a:solidFill>
                <a:latin typeface="Montserrat Light"/>
                <a:ea typeface="Montserrat Light"/>
                <a:cs typeface="Montserrat Light"/>
                <a:sym typeface="Montserrat Light"/>
              </a:rPr>
              <a:t>our team will complete the front-end design using HTML, CSS, and JavaScript for the Admin, Customer, and Staff dashboards. We will implement basic backend functionality using Node.js, Express, and an in-memory database. We will ensure that forms for orders, reservations, and staff roles are validated and working.</a:t>
            </a:r>
          </a:p>
        </p:txBody>
      </p:sp>
      <p:sp>
        <p:nvSpPr>
          <p:cNvPr name="TextBox 17" id="17"/>
          <p:cNvSpPr txBox="true"/>
          <p:nvPr/>
        </p:nvSpPr>
        <p:spPr>
          <a:xfrm rot="0">
            <a:off x="12997367" y="5592246"/>
            <a:ext cx="4361285" cy="584831"/>
          </a:xfrm>
          <a:prstGeom prst="rect">
            <a:avLst/>
          </a:prstGeom>
        </p:spPr>
        <p:txBody>
          <a:bodyPr anchor="t" rtlCol="false" tIns="0" lIns="0" bIns="0" rIns="0">
            <a:spAutoFit/>
          </a:bodyPr>
          <a:lstStyle/>
          <a:p>
            <a:pPr algn="ctr" marL="0" indent="0" lvl="0">
              <a:lnSpc>
                <a:spcPts val="4727"/>
              </a:lnSpc>
              <a:spcBef>
                <a:spcPct val="0"/>
              </a:spcBef>
            </a:pPr>
            <a:r>
              <a:rPr lang="en-US" b="true" sz="3425" spc="47">
                <a:solidFill>
                  <a:srgbClr val="040506"/>
                </a:solidFill>
                <a:latin typeface="Montserrat Classic Bold"/>
                <a:ea typeface="Montserrat Classic Bold"/>
                <a:cs typeface="Montserrat Classic Bold"/>
                <a:sym typeface="Montserrat Classic Bold"/>
              </a:rPr>
              <a:t>Final Review</a:t>
            </a:r>
          </a:p>
        </p:txBody>
      </p:sp>
      <p:sp>
        <p:nvSpPr>
          <p:cNvPr name="TextBox 18" id="18"/>
          <p:cNvSpPr txBox="true"/>
          <p:nvPr/>
        </p:nvSpPr>
        <p:spPr>
          <a:xfrm rot="0">
            <a:off x="13134484" y="6461293"/>
            <a:ext cx="3768786" cy="2670092"/>
          </a:xfrm>
          <a:prstGeom prst="rect">
            <a:avLst/>
          </a:prstGeom>
        </p:spPr>
        <p:txBody>
          <a:bodyPr anchor="t" rtlCol="false" tIns="0" lIns="0" bIns="0" rIns="0">
            <a:spAutoFit/>
          </a:bodyPr>
          <a:lstStyle/>
          <a:p>
            <a:pPr algn="ctr">
              <a:lnSpc>
                <a:spcPts val="2113"/>
              </a:lnSpc>
            </a:pPr>
            <a:r>
              <a:rPr lang="en-US" sz="1531" spc="150">
                <a:solidFill>
                  <a:srgbClr val="040506"/>
                </a:solidFill>
                <a:latin typeface="Montserrat Light"/>
                <a:ea typeface="Montserrat Light"/>
                <a:cs typeface="Montserrat Light"/>
                <a:sym typeface="Montserrat Light"/>
              </a:rPr>
              <a:t> our team will ensure the project is fully functional with a persistent database (e.g., MongoDB). We will have all core features, including menu management, order placement, reservations, and feedback, fully implemented, and the front-end will be integrated with the back-end.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55" t="0" r="-555" b="0"/>
            </a:stretch>
          </a:blipFill>
        </p:spPr>
      </p:sp>
      <p:sp>
        <p:nvSpPr>
          <p:cNvPr name="Freeform 3" id="3"/>
          <p:cNvSpPr/>
          <p:nvPr/>
        </p:nvSpPr>
        <p:spPr>
          <a:xfrm flipH="false" flipV="false" rot="-4521330">
            <a:off x="4522202" y="1734737"/>
            <a:ext cx="14167639" cy="7119239"/>
          </a:xfrm>
          <a:custGeom>
            <a:avLst/>
            <a:gdLst/>
            <a:ahLst/>
            <a:cxnLst/>
            <a:rect r="r" b="b" t="t" l="l"/>
            <a:pathLst>
              <a:path h="7119239" w="14167639">
                <a:moveTo>
                  <a:pt x="0" y="0"/>
                </a:moveTo>
                <a:lnTo>
                  <a:pt x="14167639" y="0"/>
                </a:lnTo>
                <a:lnTo>
                  <a:pt x="14167639" y="7119238"/>
                </a:lnTo>
                <a:lnTo>
                  <a:pt x="0" y="7119238"/>
                </a:lnTo>
                <a:lnTo>
                  <a:pt x="0" y="0"/>
                </a:lnTo>
                <a:close/>
              </a:path>
            </a:pathLst>
          </a:custGeom>
          <a:blipFill>
            <a:blip r:embed="rId3"/>
            <a:stretch>
              <a:fillRect l="0" t="0" r="0" b="0"/>
            </a:stretch>
          </a:blipFill>
        </p:spPr>
      </p:sp>
      <p:grpSp>
        <p:nvGrpSpPr>
          <p:cNvPr name="Group 4" id="4"/>
          <p:cNvGrpSpPr/>
          <p:nvPr/>
        </p:nvGrpSpPr>
        <p:grpSpPr>
          <a:xfrm rot="0">
            <a:off x="9589607" y="0"/>
            <a:ext cx="8698393" cy="10400373"/>
            <a:chOff x="0" y="0"/>
            <a:chExt cx="8603361" cy="10286746"/>
          </a:xfrm>
        </p:grpSpPr>
        <p:sp>
          <p:nvSpPr>
            <p:cNvPr name="Freeform 5" id="5"/>
            <p:cNvSpPr/>
            <p:nvPr/>
          </p:nvSpPr>
          <p:spPr>
            <a:xfrm flipH="false" flipV="false" rot="0">
              <a:off x="-2794" y="-127"/>
              <a:ext cx="8606155" cy="10286873"/>
            </a:xfrm>
            <a:custGeom>
              <a:avLst/>
              <a:gdLst/>
              <a:ahLst/>
              <a:cxnLst/>
              <a:rect r="r" b="b" t="t" l="l"/>
              <a:pathLst>
                <a:path h="10286873" w="8606155">
                  <a:moveTo>
                    <a:pt x="8606155" y="10251440"/>
                  </a:moveTo>
                  <a:cubicBezTo>
                    <a:pt x="8606155" y="10284587"/>
                    <a:pt x="8595487" y="10286873"/>
                    <a:pt x="8567674" y="10286873"/>
                  </a:cubicBezTo>
                  <a:cubicBezTo>
                    <a:pt x="5713095" y="10286238"/>
                    <a:pt x="2858643" y="10286238"/>
                    <a:pt x="4064" y="10286238"/>
                  </a:cubicBezTo>
                  <a:cubicBezTo>
                    <a:pt x="0" y="10272395"/>
                    <a:pt x="6350" y="10259822"/>
                    <a:pt x="9271" y="10246995"/>
                  </a:cubicBezTo>
                  <a:cubicBezTo>
                    <a:pt x="134747" y="9685401"/>
                    <a:pt x="260350" y="9123934"/>
                    <a:pt x="386207" y="8562467"/>
                  </a:cubicBezTo>
                  <a:cubicBezTo>
                    <a:pt x="565658" y="7761986"/>
                    <a:pt x="745490" y="6961632"/>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5"/>
                    <a:pt x="8605139" y="6846316"/>
                    <a:pt x="8606155" y="10251440"/>
                  </a:cubicBezTo>
                  <a:close/>
                </a:path>
              </a:pathLst>
            </a:custGeom>
            <a:blipFill>
              <a:blip r:embed="rId4"/>
              <a:stretch>
                <a:fillRect l="-114889" t="0" r="-63" b="0"/>
              </a:stretch>
            </a:blipFill>
          </p:spPr>
        </p:sp>
      </p:grpSp>
      <p:grpSp>
        <p:nvGrpSpPr>
          <p:cNvPr name="Group 6" id="6"/>
          <p:cNvGrpSpPr/>
          <p:nvPr/>
        </p:nvGrpSpPr>
        <p:grpSpPr>
          <a:xfrm rot="0">
            <a:off x="4191521" y="3349077"/>
            <a:ext cx="9904959" cy="3588846"/>
            <a:chOff x="0" y="0"/>
            <a:chExt cx="2608713" cy="945211"/>
          </a:xfrm>
        </p:grpSpPr>
        <p:sp>
          <p:nvSpPr>
            <p:cNvPr name="Freeform 7" id="7"/>
            <p:cNvSpPr/>
            <p:nvPr/>
          </p:nvSpPr>
          <p:spPr>
            <a:xfrm flipH="false" flipV="false" rot="0">
              <a:off x="0" y="0"/>
              <a:ext cx="2608713" cy="945211"/>
            </a:xfrm>
            <a:custGeom>
              <a:avLst/>
              <a:gdLst/>
              <a:ahLst/>
              <a:cxnLst/>
              <a:rect r="r" b="b" t="t" l="l"/>
              <a:pathLst>
                <a:path h="945211" w="2608713">
                  <a:moveTo>
                    <a:pt x="0" y="0"/>
                  </a:moveTo>
                  <a:lnTo>
                    <a:pt x="2608713" y="0"/>
                  </a:lnTo>
                  <a:lnTo>
                    <a:pt x="2608713" y="945211"/>
                  </a:lnTo>
                  <a:lnTo>
                    <a:pt x="0" y="945211"/>
                  </a:lnTo>
                  <a:close/>
                </a:path>
              </a:pathLst>
            </a:custGeom>
            <a:solidFill>
              <a:srgbClr val="FFFFFF"/>
            </a:solidFill>
          </p:spPr>
        </p:sp>
        <p:sp>
          <p:nvSpPr>
            <p:cNvPr name="TextBox 8" id="8"/>
            <p:cNvSpPr txBox="true"/>
            <p:nvPr/>
          </p:nvSpPr>
          <p:spPr>
            <a:xfrm>
              <a:off x="0" y="-19050"/>
              <a:ext cx="2608713" cy="964261"/>
            </a:xfrm>
            <a:prstGeom prst="rect">
              <a:avLst/>
            </a:prstGeom>
          </p:spPr>
          <p:txBody>
            <a:bodyPr anchor="ctr" rtlCol="false" tIns="50800" lIns="50800" bIns="50800" rIns="50800"/>
            <a:lstStyle/>
            <a:p>
              <a:pPr algn="ctr">
                <a:lnSpc>
                  <a:spcPts val="2859"/>
                </a:lnSpc>
              </a:pPr>
            </a:p>
          </p:txBody>
        </p:sp>
      </p:grpSp>
      <p:sp>
        <p:nvSpPr>
          <p:cNvPr name="Freeform 9" id="9"/>
          <p:cNvSpPr/>
          <p:nvPr/>
        </p:nvSpPr>
        <p:spPr>
          <a:xfrm flipH="false" flipV="false" rot="0">
            <a:off x="4191521" y="6937923"/>
            <a:ext cx="9904959" cy="680751"/>
          </a:xfrm>
          <a:custGeom>
            <a:avLst/>
            <a:gdLst/>
            <a:ahLst/>
            <a:cxnLst/>
            <a:rect r="r" b="b" t="t" l="l"/>
            <a:pathLst>
              <a:path h="680751" w="9904959">
                <a:moveTo>
                  <a:pt x="0" y="0"/>
                </a:moveTo>
                <a:lnTo>
                  <a:pt x="9904958" y="0"/>
                </a:lnTo>
                <a:lnTo>
                  <a:pt x="9904958" y="680752"/>
                </a:lnTo>
                <a:lnTo>
                  <a:pt x="0" y="680752"/>
                </a:lnTo>
                <a:lnTo>
                  <a:pt x="0" y="0"/>
                </a:lnTo>
                <a:close/>
              </a:path>
            </a:pathLst>
          </a:custGeom>
          <a:blipFill>
            <a:blip r:embed="rId5"/>
            <a:stretch>
              <a:fillRect l="0" t="-187363" r="0" b="0"/>
            </a:stretch>
          </a:blipFill>
        </p:spPr>
      </p:sp>
      <p:sp>
        <p:nvSpPr>
          <p:cNvPr name="TextBox 10" id="10"/>
          <p:cNvSpPr txBox="true"/>
          <p:nvPr/>
        </p:nvSpPr>
        <p:spPr>
          <a:xfrm rot="0">
            <a:off x="5956047" y="4201497"/>
            <a:ext cx="6375907" cy="2074507"/>
          </a:xfrm>
          <a:prstGeom prst="rect">
            <a:avLst/>
          </a:prstGeom>
        </p:spPr>
        <p:txBody>
          <a:bodyPr anchor="t" rtlCol="false" tIns="0" lIns="0" bIns="0" rIns="0">
            <a:spAutoFit/>
          </a:bodyPr>
          <a:lstStyle/>
          <a:p>
            <a:pPr algn="ctr">
              <a:lnSpc>
                <a:spcPts val="7921"/>
              </a:lnSpc>
            </a:pPr>
            <a:r>
              <a:rPr lang="en-US" sz="8338" spc="116">
                <a:solidFill>
                  <a:srgbClr val="040506"/>
                </a:solidFill>
                <a:latin typeface="Archivo Black"/>
                <a:ea typeface="Archivo Black"/>
                <a:cs typeface="Archivo Black"/>
                <a:sym typeface="Archivo Black"/>
              </a:rPr>
              <a:t>THANK</a:t>
            </a:r>
          </a:p>
          <a:p>
            <a:pPr algn="ctr">
              <a:lnSpc>
                <a:spcPts val="7921"/>
              </a:lnSpc>
            </a:pPr>
            <a:r>
              <a:rPr lang="en-US" sz="8338" spc="116">
                <a:solidFill>
                  <a:srgbClr val="040506"/>
                </a:solidFill>
                <a:latin typeface="Archivo Black"/>
                <a:ea typeface="Archivo Black"/>
                <a:cs typeface="Archivo Black"/>
                <a:sym typeface="Archivo Black"/>
              </a:rPr>
              <a:t>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DAGco3fteEs</dc:identifier>
  <dcterms:modified xsi:type="dcterms:W3CDTF">2011-08-01T06:04:30Z</dcterms:modified>
  <cp:revision>1</cp:revision>
  <dc:title>dine master</dc:title>
</cp:coreProperties>
</file>

<file path=docProps/thumbnail.jpeg>
</file>